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14" r:id="rId2"/>
    <p:sldId id="256" r:id="rId3"/>
    <p:sldId id="281" r:id="rId4"/>
    <p:sldId id="282" r:id="rId5"/>
    <p:sldId id="286" r:id="rId6"/>
    <p:sldId id="302" r:id="rId7"/>
    <p:sldId id="301" r:id="rId8"/>
    <p:sldId id="307" r:id="rId9"/>
    <p:sldId id="283" r:id="rId10"/>
    <p:sldId id="284" r:id="rId11"/>
    <p:sldId id="285" r:id="rId12"/>
    <p:sldId id="292" r:id="rId13"/>
    <p:sldId id="288" r:id="rId14"/>
    <p:sldId id="289" r:id="rId15"/>
    <p:sldId id="304" r:id="rId16"/>
    <p:sldId id="295" r:id="rId17"/>
    <p:sldId id="300" r:id="rId18"/>
    <p:sldId id="303" r:id="rId19"/>
    <p:sldId id="274" r:id="rId20"/>
    <p:sldId id="291" r:id="rId21"/>
    <p:sldId id="297" r:id="rId22"/>
    <p:sldId id="296" r:id="rId23"/>
    <p:sldId id="298" r:id="rId24"/>
    <p:sldId id="308" r:id="rId25"/>
    <p:sldId id="299" r:id="rId26"/>
    <p:sldId id="309" r:id="rId27"/>
    <p:sldId id="310" r:id="rId28"/>
    <p:sldId id="266" r:id="rId29"/>
    <p:sldId id="313" r:id="rId30"/>
  </p:sldIdLst>
  <p:sldSz cx="9144000" cy="6858000" type="screen4x3"/>
  <p:notesSz cx="6858000" cy="9144000"/>
  <p:photoAlbum showCaptions="1" layout="2picTitle" frame="frameStyle2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1467B-C9E9-490F-BCAF-25D565F931CC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66B1A-9A3B-4BF5-9ECB-7C306AD16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90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66B1A-9A3B-4BF5-9ECB-7C306AD16CE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0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7B5-8BC4-4F78-B0C3-60D69D815716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1695-4068-4E46-AF94-B29C7B336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7B5-8BC4-4F78-B0C3-60D69D815716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1695-4068-4E46-AF94-B29C7B336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7B5-8BC4-4F78-B0C3-60D69D815716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1695-4068-4E46-AF94-B29C7B336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7B5-8BC4-4F78-B0C3-60D69D815716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1695-4068-4E46-AF94-B29C7B336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7B5-8BC4-4F78-B0C3-60D69D815716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1695-4068-4E46-AF94-B29C7B336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7B5-8BC4-4F78-B0C3-60D69D815716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1695-4068-4E46-AF94-B29C7B336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7B5-8BC4-4F78-B0C3-60D69D815716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1695-4068-4E46-AF94-B29C7B336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7B5-8BC4-4F78-B0C3-60D69D815716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1695-4068-4E46-AF94-B29C7B336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7B5-8BC4-4F78-B0C3-60D69D815716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1695-4068-4E46-AF94-B29C7B336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7B5-8BC4-4F78-B0C3-60D69D815716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1695-4068-4E46-AF94-B29C7B336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7B5-8BC4-4F78-B0C3-60D69D815716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1695-4068-4E46-AF94-B29C7B336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E7B5-8BC4-4F78-B0C3-60D69D815716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41695-4068-4E46-AF94-B29C7B336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ПРЕЗЕНТАЦИЯ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2852936"/>
            <a:ext cx="7219235" cy="194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1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572032" cy="25828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Великий Суворов никогда не шествовал, а стремительно ходил, не ездил верхом, а скакал; не любил дворцы и особенно царедворцев, отпускал в их адрес колючие шутки, за что часто впадал в немилость</a:t>
            </a:r>
          </a:p>
        </p:txBody>
      </p:sp>
      <p:grpSp>
        <p:nvGrpSpPr>
          <p:cNvPr id="9" name="Группа 8"/>
          <p:cNvGrpSpPr>
            <a:grpSpLocks noGrp="1" noUngrp="1" noChangeAspect="1"/>
          </p:cNvGrpSpPr>
          <p:nvPr/>
        </p:nvGrpSpPr>
        <p:grpSpPr>
          <a:xfrm>
            <a:off x="5072066" y="285728"/>
            <a:ext cx="3557587" cy="4767262"/>
            <a:chOff x="4906963" y="1646238"/>
            <a:chExt cx="3557587" cy="4767262"/>
          </a:xfrm>
        </p:grpSpPr>
        <p:pic>
          <p:nvPicPr>
            <p:cNvPr id="10" name="Рисунок 9" descr="9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4906963" y="1646238"/>
              <a:ext cx="3557587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4906963" y="6070600"/>
              <a:ext cx="35575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Русский полководец Александр Васильевич Суворов</a:t>
              </a:r>
            </a:p>
          </p:txBody>
        </p:sp>
      </p:grpSp>
      <p:sp>
        <p:nvSpPr>
          <p:cNvPr id="13" name="Горизонтальный свиток 12"/>
          <p:cNvSpPr/>
          <p:nvPr/>
        </p:nvSpPr>
        <p:spPr>
          <a:xfrm>
            <a:off x="0" y="3571876"/>
            <a:ext cx="5214942" cy="2714644"/>
          </a:xfrm>
          <a:prstGeom prst="horizontalScroll">
            <a:avLst/>
          </a:prstGeom>
          <a:solidFill>
            <a:schemeClr val="bg1">
              <a:alpha val="59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Учил войска "как идти, где атаковать, гнать и бить".</a:t>
            </a:r>
            <a:endParaRPr lang="ru-RU" sz="2800" b="1" i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Суворов был высокообразованным человеком, занимался литературным творчеством, философией и историей.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286256"/>
            <a:ext cx="8858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детства пристрастившись к чтению, всю жизнь занимался самообразованием, став одним из самых образованных военных деятелей XVIII в., блестяще изучив, помимо военных дисциплин, математику, философию, историю, владел восемью языками. </a:t>
            </a:r>
          </a:p>
        </p:txBody>
      </p:sp>
      <p:pic>
        <p:nvPicPr>
          <p:cNvPr id="24577" name="Picture 1" descr="C:\Documents and Settings\Администратор\Мои документы\Мои рисунки\Суворов\Суворов рис адрес\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10272" y="1428736"/>
            <a:ext cx="1905000" cy="2924175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24578" name="Picture 2" descr="C:\Documents and Settings\Администратор\Мои документы\Мои рисунки\Суворов\Суворов рис адрес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71546"/>
            <a:ext cx="2143140" cy="3708636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24579" name="Picture 3" descr="C:\Documents and Settings\Администратор\Мои документы\Мои рисунки\Суворов\Суворов рис адрес\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2000" y="785794"/>
            <a:ext cx="2540000" cy="392430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Documents and Settings\Администратор\Мои документы\Мои рисунки\Суворов\Суворов рис адрес\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876"/>
            <a:ext cx="2540000" cy="359410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grpSp>
        <p:nvGrpSpPr>
          <p:cNvPr id="10" name="Группа 9"/>
          <p:cNvGrpSpPr>
            <a:grpSpLocks noGrp="1" noUngrp="1" noChangeAspect="1"/>
          </p:cNvGrpSpPr>
          <p:nvPr/>
        </p:nvGrpSpPr>
        <p:grpSpPr>
          <a:xfrm>
            <a:off x="428596" y="1714489"/>
            <a:ext cx="1998409" cy="2786082"/>
            <a:chOff x="747713" y="1646238"/>
            <a:chExt cx="3419475" cy="4767262"/>
          </a:xfrm>
        </p:grpSpPr>
        <p:pic>
          <p:nvPicPr>
            <p:cNvPr id="11" name="Рисунок 10" descr="6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tretch>
              <a:fillRect/>
            </a:stretch>
          </p:blipFill>
          <p:spPr>
            <a:xfrm>
              <a:off x="747713" y="1646238"/>
              <a:ext cx="3419475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747713" y="6070600"/>
              <a:ext cx="34194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А.В.Суворов «Наука побеждать</a:t>
              </a:r>
              <a:r>
                <a:rPr lang="ru-RU" sz="2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</a:p>
          </p:txBody>
        </p:sp>
      </p:grpSp>
      <p:pic>
        <p:nvPicPr>
          <p:cNvPr id="17410" name="Picture 2" descr="C:\Documents and Settings\Администратор\Мои документы\Мои рисунки\Суворов\Суворов рис адрес\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643050"/>
            <a:ext cx="3024192" cy="1923386"/>
          </a:xfrm>
          <a:prstGeom prst="rect">
            <a:avLst/>
          </a:prstGeom>
          <a:noFill/>
        </p:spPr>
      </p:pic>
      <p:pic>
        <p:nvPicPr>
          <p:cNvPr id="17411" name="Picture 3" descr="C:\Documents and Settings\Администратор\Мои документы\Мои рисунки\Суворов\Суворов рис адрес\2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9124" y="1214422"/>
            <a:ext cx="3183278" cy="514353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2143108" cy="4286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Оглавление книги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7143768" cy="142873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Слова из книги «Наука побеждать» 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«Тяжело в учении — легко в бою»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стали поговоркой.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</a:rPr>
              <a:t> 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74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Суворов участвовал в Семилетней войне заслужив о себе отзыв:</a:t>
            </a:r>
            <a:br>
              <a:rPr lang="ru-RU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"Быстр при рекогносцировке, отважен в бою и хладнокровен в опасности",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929198"/>
            <a:ext cx="8858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затем в первой русско-турецкой и в подавлении восстания Пугачева. В ходе второй русско-турецкой войны, уже в чине генерала, он одержал  блестящие победы и наголову разбил турецкую армию.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86300" y="5292725"/>
            <a:ext cx="4000500" cy="3429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/>
            <a:r>
              <a:rPr lang="ru-RU" sz="1800"/>
              <a:t>12</a:t>
            </a:r>
          </a:p>
        </p:txBody>
      </p:sp>
      <p:pic>
        <p:nvPicPr>
          <p:cNvPr id="21505" name="Picture 1" descr="C:\Documents and Settings\Администратор\Мои документы\Мои рисунки\Суворов\Суворов рис адрес\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285992"/>
            <a:ext cx="3644906" cy="260350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1506" name="Picture 2" descr="C:\Documents and Settings\Администратор\Мои документы\Мои рисунки\Суворов\Суворов рис адрес\2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857364"/>
            <a:ext cx="3333750" cy="333375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Documents and Settings\Администратор\Мои документы\Мои рисунки\Суворов\Суворов рис адрес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2540000" cy="39370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0482" name="Picture 2" descr="C:\Documents and Settings\Администратор\Мои документы\Мои рисунки\Суворов\Суворов рис адрес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42852"/>
            <a:ext cx="3429000" cy="455295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Прямоугольник 5"/>
          <p:cNvSpPr/>
          <p:nvPr isPhoto="1"/>
        </p:nvSpPr>
        <p:spPr>
          <a:xfrm>
            <a:off x="428596" y="4714884"/>
            <a:ext cx="8258204" cy="200026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Жизнь Суворова была трудной жизнью воина, он бывал много раз ранен, терпел лишения и обиды. Был необыкновенно трудолюбив. Невзгоды переносил мужественно, его прямой характер не позволял мириться с несправедливостью, пресмыкаться при дворе.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01080" cy="92869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оходы 1799 г. надломили силы 70-летнего полководца. Больным вернулся он в Петербург в апреле 1800 г, вновь попал в опалу к Павлу I и вскоре умер. </a:t>
            </a:r>
            <a:endParaRPr lang="ru-RU" sz="2400" dirty="0"/>
          </a:p>
        </p:txBody>
      </p:sp>
      <p:pic>
        <p:nvPicPr>
          <p:cNvPr id="5121" name="Picture 1" descr="C:\Documents and Settings\Администратор\Мои документы\Мои рисунки\Суворов\Суворов рис адрес\Могила Суворова в Александро-Невской лавре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4191000" cy="548949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2" name="Picture 2" descr="C:\Documents and Settings\Администратор\Мои документы\Мои рисунки\Суворов\Суворов рис адрес\А.В. Суворов, выдающийся полководец, генералиссимус, граф Рымникский...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214422"/>
            <a:ext cx="3295650" cy="428625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14348" y="5288340"/>
            <a:ext cx="5572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Прах его покоится в Александро-Невской лавре. На надгробной 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плите высечена краткая надпись: 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«Здесь лежит Суворов».</a:t>
            </a:r>
            <a:endParaRPr lang="ru-RU" sz="2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86380" y="4000504"/>
            <a:ext cx="3643338" cy="914400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«Долго гонялся я за славой – всё мечта; покой души – у престола Всемогущего»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3071810"/>
            <a:ext cx="5300642" cy="100012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8" name="Группа 7"/>
          <p:cNvGrpSpPr>
            <a:grpSpLocks noGrp="1" noUngrp="1" noChangeAspect="1"/>
          </p:cNvGrpSpPr>
          <p:nvPr/>
        </p:nvGrpSpPr>
        <p:grpSpPr>
          <a:xfrm>
            <a:off x="4286248" y="214290"/>
            <a:ext cx="4683683" cy="3929090"/>
            <a:chOff x="4686300" y="2351088"/>
            <a:chExt cx="4000500" cy="3355975"/>
          </a:xfrm>
        </p:grpSpPr>
        <p:pic>
          <p:nvPicPr>
            <p:cNvPr id="6" name="Рисунок 5" descr="Александр Суворов. русский полководец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2351088"/>
              <a:ext cx="4000500" cy="30003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4686300" y="5364163"/>
              <a:ext cx="40005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ru-RU" sz="1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Александр Суворов. Русский полководец</a:t>
              </a:r>
            </a:p>
          </p:txBody>
        </p:sp>
      </p:grpSp>
      <p:grpSp>
        <p:nvGrpSpPr>
          <p:cNvPr id="9" name="Группа 8"/>
          <p:cNvGrpSpPr>
            <a:grpSpLocks noGrp="1" noUngrp="1" noChangeAspect="1"/>
          </p:cNvGrpSpPr>
          <p:nvPr/>
        </p:nvGrpSpPr>
        <p:grpSpPr>
          <a:xfrm>
            <a:off x="214282" y="142852"/>
            <a:ext cx="4004313" cy="3357586"/>
            <a:chOff x="4686300" y="2352675"/>
            <a:chExt cx="4000500" cy="3354388"/>
          </a:xfrm>
        </p:grpSpPr>
        <p:pic>
          <p:nvPicPr>
            <p:cNvPr id="10" name="Рисунок 9" descr="15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tretch>
              <a:fillRect/>
            </a:stretch>
          </p:blipFill>
          <p:spPr>
            <a:xfrm>
              <a:off x="4686300" y="2352675"/>
              <a:ext cx="4000500" cy="29987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4686300" y="5364163"/>
              <a:ext cx="40005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ru-RU" sz="1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Бюст Суворова</a:t>
              </a:r>
            </a:p>
          </p:txBody>
        </p:sp>
      </p:grpSp>
      <p:grpSp>
        <p:nvGrpSpPr>
          <p:cNvPr id="12" name="Группа 11"/>
          <p:cNvGrpSpPr>
            <a:grpSpLocks noGrp="1" noUngrp="1" noChangeAspect="1"/>
          </p:cNvGrpSpPr>
          <p:nvPr/>
        </p:nvGrpSpPr>
        <p:grpSpPr>
          <a:xfrm>
            <a:off x="71406" y="3571876"/>
            <a:ext cx="3786214" cy="3071040"/>
            <a:chOff x="457200" y="2406650"/>
            <a:chExt cx="4000500" cy="3244850"/>
          </a:xfrm>
        </p:grpSpPr>
        <p:pic>
          <p:nvPicPr>
            <p:cNvPr id="13" name="Рисунок 12" descr="Мемориал А.В.Суворову.jpg"/>
            <p:cNvPicPr>
              <a:picLocks noRot="1" noChangeAspect="1" noMove="1" noResize="1"/>
            </p:cNvPicPr>
            <p:nvPr isPhoto="1"/>
          </p:nvPicPr>
          <p:blipFill>
            <a:blip r:embed="rId5" cstate="email">
              <a:lum/>
            </a:blip>
            <a:stretch>
              <a:fillRect/>
            </a:stretch>
          </p:blipFill>
          <p:spPr>
            <a:xfrm>
              <a:off x="457200" y="2406650"/>
              <a:ext cx="4000500" cy="28892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457200" y="5308600"/>
              <a:ext cx="40005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>
              <a:normAutofit fontScale="92500" lnSpcReduction="20000"/>
            </a:bodyPr>
            <a:lstStyle/>
            <a:p>
              <a:pPr algn="ctr"/>
              <a:r>
                <a:rPr lang="ru-RU" sz="1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Мемориал А.В.Суворову</a:t>
              </a: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4214810" y="4143380"/>
            <a:ext cx="4786346" cy="2500330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Всю свою жизнь Александр Васильевич Суворов отдал служению России, говоря: 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"Доброе имя есть принадлежность каждого честного человека; но я заключал доброе имя мое в славе моего Отечества, и все деяния мои клонились к его благоденствию".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5286388"/>
            <a:ext cx="8929718" cy="1368412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43 года женился  на княжне В.И.Прозоровской.  Имел дочь Наталью (любимую "Суворочку") и сына Аркадия, который был в генеральском чине, когда трагически погиб, утонув в реке </a:t>
            </a:r>
            <a:r>
              <a:rPr lang="ru-RU" sz="27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Рымн</a:t>
            </a:r>
            <a:r>
              <a:rPr lang="ru-RU" sz="27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>
            <a:grpSpLocks noGrp="1" noUngrp="1" noChangeAspect="1"/>
          </p:cNvGrpSpPr>
          <p:nvPr/>
        </p:nvGrpSpPr>
        <p:grpSpPr>
          <a:xfrm>
            <a:off x="142844" y="142852"/>
            <a:ext cx="3460750" cy="4767262"/>
            <a:chOff x="727075" y="1646238"/>
            <a:chExt cx="3460750" cy="4767262"/>
          </a:xfrm>
        </p:grpSpPr>
        <p:pic>
          <p:nvPicPr>
            <p:cNvPr id="3" name="Рисунок 2" descr="Портрет Аркадия Александровича Суворова, сына полководца.bmp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727075" y="1646238"/>
              <a:ext cx="3460750" cy="44116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727075" y="6070600"/>
              <a:ext cx="34607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ru-RU" sz="1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Портрет Аркадия Александровича Суворова, сына полководца</a:t>
              </a:r>
            </a:p>
          </p:txBody>
        </p:sp>
      </p:grpSp>
      <p:pic>
        <p:nvPicPr>
          <p:cNvPr id="5122" name="Picture 2" descr="G:\Суворов 1\Суворов\Дом-музей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85728"/>
            <a:ext cx="3176605" cy="495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3286124"/>
            <a:ext cx="5643602" cy="300039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Documents and Settings\Администратор\Мои документы\Мои рисунки\Суворов\несколько\350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EFF3"/>
              </a:clrFrom>
              <a:clrTo>
                <a:srgbClr val="F5EF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2918"/>
            <a:ext cx="3880763" cy="5643005"/>
          </a:xfrm>
          <a:prstGeom prst="rect">
            <a:avLst/>
          </a:prstGeom>
          <a:noFill/>
        </p:spPr>
      </p:pic>
      <p:sp>
        <p:nvSpPr>
          <p:cNvPr id="10" name="Горизонтальный свиток 9"/>
          <p:cNvSpPr/>
          <p:nvPr/>
        </p:nvSpPr>
        <p:spPr>
          <a:xfrm>
            <a:off x="1643042" y="4786298"/>
            <a:ext cx="7358114" cy="2071702"/>
          </a:xfrm>
          <a:prstGeom prst="horizontalScroll">
            <a:avLst>
              <a:gd name="adj" fmla="val 7287"/>
            </a:avLst>
          </a:prstGeom>
          <a:solidFill>
            <a:srgbClr val="FFFF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«Горжусь, что я русский!.. Потомство мое, прошу брать мой пример... до издыхания быть верным Отечеству».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42853"/>
            <a:ext cx="878684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Всего себя отдал Суворов служению России. В своих воспоминаниях он писал: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конечная звезда 5"/>
          <p:cNvSpPr/>
          <p:nvPr/>
        </p:nvSpPr>
        <p:spPr>
          <a:xfrm>
            <a:off x="2143108" y="714356"/>
            <a:ext cx="4786346" cy="4643446"/>
          </a:xfrm>
          <a:prstGeom prst="star5">
            <a:avLst>
              <a:gd name="adj" fmla="val 2803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Documents and Settings\Администратор\Мои документы\Мои рисунки\Суворов\Суворов рис адрес\Безимениммммм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9F3EA"/>
              </a:clrFrom>
              <a:clrTo>
                <a:srgbClr val="E9F3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214422"/>
            <a:ext cx="4030218" cy="389915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521495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годы Великой Отечественной войны правительство учредило орден имени великого полководца 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А. В. Суворова. Его вручали военачальникам, которые выигрывали крупные сражения.</a:t>
            </a:r>
            <a:endParaRPr lang="ru-RU" sz="2400" b="1" dirty="0"/>
          </a:p>
        </p:txBody>
      </p:sp>
      <p:pic>
        <p:nvPicPr>
          <p:cNvPr id="3073" name="Picture 1" descr="C:\Documents and Settings\Администратор\Мои документы\Мои рисунки\Суворов\Суворов рис адрес\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42852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Администратор\Мои документы\Мои рисунки\Суворов\орден Суворова\OSuvorA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913527" y="214290"/>
            <a:ext cx="1809284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Администратор\Мои документы\Мои рисунки\Суворов\орден Суворова\OSuvor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1785926"/>
            <a:ext cx="1644834" cy="1582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Администратор\Мои документы\Мои рисунки\Суворов\орден Суворова\OSuvorC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74" y="3714752"/>
            <a:ext cx="1498365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RSuvor1.jpg (6532 bytes)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29586" y="285728"/>
            <a:ext cx="695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RSuvor2.jpg (6520 bytes)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286776" y="1857364"/>
            <a:ext cx="695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RSuvor3.jpg (6494 bytes)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143900" y="4071942"/>
            <a:ext cx="695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643834" y="642918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степени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43644" y="328612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 степени 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11584" y="4572008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 степени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2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-blagovest.narod.ru/Newspaper/N-112/N112-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85728"/>
            <a:ext cx="2657475" cy="4267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286388"/>
            <a:ext cx="7772400" cy="1470025"/>
          </a:xfrm>
        </p:spPr>
        <p:txBody>
          <a:bodyPr/>
          <a:lstStyle/>
          <a:p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«Потомство мое, прошу брать мой пример…»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142852"/>
            <a:ext cx="30718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Александр Васильевич Суворов</a:t>
            </a:r>
            <a:endParaRPr lang="ru-RU" sz="4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4 в_Фанфары-(мод.+1(22с.)(глава...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43248"/>
            <a:ext cx="8686800" cy="321468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26 (13) ноября исполняется 279 лет со дня рождения гениального русского полководца А.В. Суворова. Глубоко дорог России этот человек. И не только потому, что прославил историю Родины героическими победами. Но и потому, что проявил себя как настоящий воин-христианин, настоящий защитник Отечества и Православия. </a:t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"Мы русские! Помилуй Бог! Какой восторг!"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>
            <a:grpSpLocks noGrp="1" noUngrp="1" noChangeAspect="1"/>
          </p:cNvGrpSpPr>
          <p:nvPr/>
        </p:nvGrpSpPr>
        <p:grpSpPr>
          <a:xfrm>
            <a:off x="5286380" y="1071546"/>
            <a:ext cx="3240087" cy="4767262"/>
            <a:chOff x="5065713" y="1646238"/>
            <a:chExt cx="3240087" cy="4767262"/>
          </a:xfrm>
        </p:grpSpPr>
        <p:pic>
          <p:nvPicPr>
            <p:cNvPr id="6" name="Рисунок 5" descr="Могила Суворова в Александро-Невской лавре.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5065713" y="1646238"/>
              <a:ext cx="3240087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5065713" y="6070600"/>
              <a:ext cx="32400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endPara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Могила Суворова в Александро-Невской лавре.</a:t>
              </a:r>
            </a:p>
          </p:txBody>
        </p:sp>
      </p:grpSp>
      <p:grpSp>
        <p:nvGrpSpPr>
          <p:cNvPr id="10" name="Группа 9"/>
          <p:cNvGrpSpPr>
            <a:grpSpLocks noGrp="1" noUngrp="1" noChangeAspect="1"/>
          </p:cNvGrpSpPr>
          <p:nvPr/>
        </p:nvGrpSpPr>
        <p:grpSpPr>
          <a:xfrm>
            <a:off x="428596" y="714356"/>
            <a:ext cx="3281390" cy="5332258"/>
            <a:chOff x="990600" y="1646238"/>
            <a:chExt cx="2933700" cy="4767262"/>
          </a:xfrm>
        </p:grpSpPr>
        <p:pic>
          <p:nvPicPr>
            <p:cNvPr id="11" name="Рисунок 10" descr="Музей А.В. Суворова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tretch>
              <a:fillRect/>
            </a:stretch>
          </p:blipFill>
          <p:spPr>
            <a:xfrm>
              <a:off x="990600" y="1646238"/>
              <a:ext cx="2933700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990600" y="6070600"/>
              <a:ext cx="29337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ru-RU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Музей А.В. Суворова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Суворов 1\Суворов\Суворов рис адрес\Бывшая штаб-квартира известного российского полководца А.В. Суворова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4544639" cy="2643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5000628" y="357166"/>
            <a:ext cx="4143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Бывшая штаб-квартира известного российского полководца А.В. Суворова.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786454"/>
            <a:ext cx="25044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Генералиссимус 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Суворов А.В</a:t>
            </a:r>
          </a:p>
        </p:txBody>
      </p:sp>
      <p:pic>
        <p:nvPicPr>
          <p:cNvPr id="2051" name="Picture 3" descr="G:\Суворов 1\Суворов\Суворов рис адрес\генералиссимус Суворов А.В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2889877"/>
            <a:ext cx="6182879" cy="37395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1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14290"/>
            <a:ext cx="5614998" cy="1643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Музей-усадьба Суворова  в селе Суворово-Кончанское</a:t>
            </a:r>
          </a:p>
        </p:txBody>
      </p:sp>
      <p:pic>
        <p:nvPicPr>
          <p:cNvPr id="1026" name="Picture 2" descr="G:\Суворов 1\Суворов\Суворов рис адрес\Музей-усадьба А.В.Суворова в с. Кончанско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71876"/>
            <a:ext cx="4510061" cy="307181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G:\Суворов 1\Суворов\Дом-музей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714356"/>
            <a:ext cx="3098821" cy="2714644"/>
          </a:xfrm>
          <a:prstGeom prst="rect">
            <a:avLst/>
          </a:prstGeom>
          <a:noFill/>
        </p:spPr>
      </p:pic>
      <p:pic>
        <p:nvPicPr>
          <p:cNvPr id="15" name="Picture 4" descr="G:\Суворов 1\Суворов\Дом-музей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7975" y="2071678"/>
            <a:ext cx="3453453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1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Суворов 1\Суворов\Дом-музей\suvoro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571744"/>
            <a:ext cx="7515455" cy="32861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5929330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Жена его сына Аркадия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внуком Суворова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929330"/>
            <a:ext cx="2217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Жена полководца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Варвара Ивановна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5857892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Дом-светёлка Суворова.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Кабинет</a:t>
            </a:r>
            <a:endParaRPr lang="ru-RU" dirty="0"/>
          </a:p>
        </p:txBody>
      </p:sp>
      <p:pic>
        <p:nvPicPr>
          <p:cNvPr id="7171" name="Picture 3" descr="G:\Суворов 1\Суворов\Дом-музей\dom%2ыы0svetel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68" y="142852"/>
            <a:ext cx="1304926" cy="23406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7686" y="214290"/>
            <a:ext cx="2718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Дом-светёлка Суворова.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Музей-усадьба Суворова  в селе Суворово-Кончанское</a:t>
            </a:r>
            <a:endParaRPr lang="ru-RU" dirty="0"/>
          </a:p>
        </p:txBody>
      </p:sp>
      <p:pic>
        <p:nvPicPr>
          <p:cNvPr id="6146" name="Picture 2" descr="G:\Суворов 1\Суворов\Дом-музей\suvoro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57430"/>
            <a:ext cx="8547240" cy="40005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Потомки Суворова</a:t>
            </a:r>
          </a:p>
        </p:txBody>
      </p:sp>
      <p:pic>
        <p:nvPicPr>
          <p:cNvPr id="8194" name="Picture 2" descr="G:\Суворов 1\Суворов\Дом-музей\suvoroвап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8389159" cy="39973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Музей-усадьба Суворова  в селе Суворово-Кончанское</a:t>
            </a:r>
            <a:endParaRPr lang="ru-RU" sz="3200" dirty="0"/>
          </a:p>
        </p:txBody>
      </p:sp>
      <p:pic>
        <p:nvPicPr>
          <p:cNvPr id="9218" name="Picture 2" descr="G:\Суворов 1\Суворов\Дом-музей\suvoффro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8547240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уворов 1\Суворов\Суворов рис адрес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14290"/>
            <a:ext cx="3738568" cy="4823959"/>
          </a:xfrm>
          <a:prstGeom prst="rect">
            <a:avLst/>
          </a:prstGeom>
          <a:noFill/>
        </p:spPr>
      </p:pic>
      <p:sp>
        <p:nvSpPr>
          <p:cNvPr id="9" name="Лента лицом вниз 8"/>
          <p:cNvSpPr/>
          <p:nvPr/>
        </p:nvSpPr>
        <p:spPr>
          <a:xfrm>
            <a:off x="0" y="3286124"/>
            <a:ext cx="9144000" cy="3357586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FFFF00">
              <a:alpha val="6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857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А.Суворов - самая знаменитая фигура в российской военной истории. Дал более 60 сражений и боев и все их выиграл. Воспитал плеяду полководцев, среди которых были М.Кутузов,  П.Багратион, М.Платов, М.Милорадович. На идеях Суворова были воспитаны Д.Милютин, М.Драгомиров, М.Скобелев,  А.Брусилов и другие известные русские военные деятели. </a:t>
            </a:r>
          </a:p>
          <a:p>
            <a:pPr lvl="0" indent="2857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 имя Суворова навсегда стало символом доблести и славы российского оружия.</a:t>
            </a:r>
            <a:endParaRPr lang="ru-RU" sz="2000" b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4 в_Фанфары-(мод.+1(22с.)(глава...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2844" y="4429132"/>
            <a:ext cx="9001156" cy="2071702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FFFF00">
              <a:alpha val="6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«Горжусь, что я русский!.. Потомство мое, прошу брать мой пример – до конца дней своих быть верным Отечеству».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372586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Суворов Александр Васильевич (24.11.1730 - 18.05.1800). </a:t>
            </a:r>
          </a:p>
        </p:txBody>
      </p:sp>
      <p:grpSp>
        <p:nvGrpSpPr>
          <p:cNvPr id="5" name="Группа 4"/>
          <p:cNvGrpSpPr>
            <a:grpSpLocks noGrp="1" noUngrp="1" noChangeAspect="1"/>
          </p:cNvGrpSpPr>
          <p:nvPr/>
        </p:nvGrpSpPr>
        <p:grpSpPr>
          <a:xfrm>
            <a:off x="428596" y="571480"/>
            <a:ext cx="3571875" cy="4767262"/>
            <a:chOff x="671513" y="1646238"/>
            <a:chExt cx="3571875" cy="4767262"/>
          </a:xfrm>
        </p:grpSpPr>
        <p:pic>
          <p:nvPicPr>
            <p:cNvPr id="3" name="Рисунок 2" descr="13.gif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71513" y="1646238"/>
              <a:ext cx="3571875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671513" y="6070600"/>
              <a:ext cx="35718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Суворов Александр Васильевич</a:t>
              </a:r>
              <a:endParaRPr lang="ru-RU" sz="1800" dirty="0"/>
            </a:p>
          </p:txBody>
        </p:sp>
      </p:grpSp>
      <p:sp>
        <p:nvSpPr>
          <p:cNvPr id="6" name="Прямоугольник 5"/>
          <p:cNvSpPr/>
          <p:nvPr isPhoto="1"/>
        </p:nvSpPr>
        <p:spPr>
          <a:xfrm>
            <a:off x="4071934" y="4286256"/>
            <a:ext cx="4929222" cy="226852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13-ти лет Александр был зачислен солдатом в лейб-гвардии Семеновский полк, учился в Сухопутном кадетском корпусе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57760"/>
            <a:ext cx="8043890" cy="18573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Твёрдо пообещав своему отцу и себе окрепнуть физически, ни разу не отступил от обещанного.</a:t>
            </a:r>
          </a:p>
        </p:txBody>
      </p:sp>
      <p:grpSp>
        <p:nvGrpSpPr>
          <p:cNvPr id="9" name="Группа 8"/>
          <p:cNvGrpSpPr>
            <a:grpSpLocks noGrp="1" noUngrp="1" noChangeAspect="1"/>
          </p:cNvGrpSpPr>
          <p:nvPr/>
        </p:nvGrpSpPr>
        <p:grpSpPr>
          <a:xfrm>
            <a:off x="214282" y="285728"/>
            <a:ext cx="8286808" cy="4646616"/>
            <a:chOff x="4686300" y="1992313"/>
            <a:chExt cx="8286808" cy="4646616"/>
          </a:xfrm>
        </p:grpSpPr>
        <p:pic>
          <p:nvPicPr>
            <p:cNvPr id="10" name="Рисунок 9" descr="11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4686300" y="1992313"/>
              <a:ext cx="4000500" cy="37195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4757738" y="5849965"/>
              <a:ext cx="8215370" cy="788964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i="1" dirty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А.В.Суворов любил говорить:  «Лень рождается от изобилия, а ближайший повод к лени – безначалие»</a:t>
              </a:r>
              <a:r>
                <a:rPr lang="ru-RU" sz="2400" i="1" dirty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  <a:endParaRPr lang="ru-RU" sz="2400" i="1" dirty="0">
                <a:solidFill>
                  <a:srgbClr val="C00000"/>
                </a:solidFill>
                <a:latin typeface="Arial" pitchFamily="34" charset="0"/>
              </a:endParaRPr>
            </a:p>
          </p:txBody>
        </p:sp>
      </p:grp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286248" y="285728"/>
            <a:ext cx="48577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Приучая себя к неутомимой деятельности, к преодолению своих слабостей, начал подолгу ходить пешком и ездить верхом в любую погоду. Приучил себя спать на сене на двух простынях. Третьей укрывался, как одеялом. Не носил теплой одежды и перчаток даже в сильные морозы.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714884"/>
            <a:ext cx="8286808" cy="2011354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А.В.Суворов любил говорить: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«Лень рождается от изобилия, а ближайший повод к лени – безначалие»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800" i="1" dirty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2800" i="1" dirty="0">
                <a:solidFill>
                  <a:srgbClr val="C00000"/>
                </a:solidFill>
                <a:latin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571480"/>
            <a:ext cx="49291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 самую простую пищу. Вставал на рассвете и обязательно бегал при любой погоде. Потом не менее получаса умывался и обливался ледяной водой. Пил чай и принимался за учёбу, позже – за работу. Такой распорядок и привычки сохранил до конца своей жизни и не изменял им даже тогда, когда стал знаменитым полководцем. </a:t>
            </a:r>
          </a:p>
        </p:txBody>
      </p:sp>
      <p:pic>
        <p:nvPicPr>
          <p:cNvPr id="1026" name="Picture 2" descr="G:\Суворов 1\Суворов\несколько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3182546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«Руби дрова, не умрёшь с голоду».</a:t>
            </a:r>
            <a:endParaRPr lang="ru-RU" b="1" i="1" dirty="0">
              <a:solidFill>
                <a:srgbClr val="FFFF00"/>
              </a:solidFill>
            </a:endParaRPr>
          </a:p>
        </p:txBody>
      </p:sp>
      <p:grpSp>
        <p:nvGrpSpPr>
          <p:cNvPr id="8" name="Группа 7"/>
          <p:cNvGrpSpPr>
            <a:grpSpLocks noGrp="1" noUngrp="1" noChangeAspect="1"/>
          </p:cNvGrpSpPr>
          <p:nvPr/>
        </p:nvGrpSpPr>
        <p:grpSpPr>
          <a:xfrm>
            <a:off x="5286380" y="1643050"/>
            <a:ext cx="2747963" cy="4767262"/>
            <a:chOff x="5311775" y="1646238"/>
            <a:chExt cx="2747963" cy="4767262"/>
          </a:xfrm>
        </p:grpSpPr>
        <p:pic>
          <p:nvPicPr>
            <p:cNvPr id="6" name="Рисунок 5" descr="2809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5311775" y="1646238"/>
              <a:ext cx="2747963" cy="4411662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5311775" y="6070600"/>
              <a:ext cx="27479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/>
                <a:t>2809</a:t>
              </a:r>
            </a:p>
          </p:txBody>
        </p:sp>
      </p:grp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282" y="2786058"/>
            <a:ext cx="48577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Суворов презирал роскошь, не терпел лести, любил раздавать милостыню. Но здоровому нищему дарил топор, говоря: «Руби дрова, не умрёшь с голоду». На свои деньги он строил дома для солдат, школы для солдатских детей и в одной из них сам преподавал Закон Божий и арифметику.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215106" cy="128588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века до нас дошли его наставления: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8" name="Группа 7"/>
          <p:cNvGrpSpPr>
            <a:grpSpLocks noGrp="1" noUngrp="1" noChangeAspect="1"/>
          </p:cNvGrpSpPr>
          <p:nvPr/>
        </p:nvGrpSpPr>
        <p:grpSpPr>
          <a:xfrm>
            <a:off x="214282" y="1571612"/>
            <a:ext cx="3330575" cy="4767262"/>
            <a:chOff x="5021263" y="1646238"/>
            <a:chExt cx="3330575" cy="4767262"/>
          </a:xfrm>
        </p:grpSpPr>
        <p:pic>
          <p:nvPicPr>
            <p:cNvPr id="6" name="Рисунок 5" descr="suvorov1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5021263" y="1646238"/>
              <a:ext cx="3330575" cy="44116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5021263" y="6070600"/>
              <a:ext cx="33305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А.В.Суворов</a:t>
              </a:r>
            </a:p>
          </p:txBody>
        </p:sp>
      </p:grpSp>
      <p:sp>
        <p:nvSpPr>
          <p:cNvPr id="10" name="Горизонтальный свиток 9"/>
          <p:cNvSpPr/>
          <p:nvPr/>
        </p:nvSpPr>
        <p:spPr>
          <a:xfrm>
            <a:off x="3500430" y="2786058"/>
            <a:ext cx="5500726" cy="2428892"/>
          </a:xfrm>
          <a:prstGeom prst="horizontalScroll">
            <a:avLst/>
          </a:prstGeom>
          <a:solidFill>
            <a:schemeClr val="bg1">
              <a:alpha val="47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"Кто испуган, тот побеждён наполовину. Кто отважен и смело идёт прямо на неприятеля, тот одержал уже половину победы!" </a:t>
            </a:r>
            <a:endParaRPr lang="ru-RU" sz="2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500462" y="1142984"/>
            <a:ext cx="5572132" cy="1714512"/>
          </a:xfrm>
          <a:prstGeom prst="horizontalScroll">
            <a:avLst/>
          </a:prstGeom>
          <a:solidFill>
            <a:schemeClr val="bg1">
              <a:alpha val="47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""Ты русский, ты знаешь трёх сестер: Веру, Надежду, Любовь. С ними слава и победа. С ними Бог!" </a:t>
            </a:r>
            <a:endParaRPr lang="ru-RU" sz="2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3571868" y="5143512"/>
            <a:ext cx="5429288" cy="1571660"/>
          </a:xfrm>
          <a:prstGeom prst="horizontalScroll">
            <a:avLst/>
          </a:prstGeom>
          <a:solidFill>
            <a:schemeClr val="bg1">
              <a:alpha val="47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"Велик Бог русский! Мы пойдем с Ним по стезям древней славы!"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Полководческое искусство Суворова основывалось на стратегии активных и решительных наступательных действии. </a:t>
            </a:r>
          </a:p>
        </p:txBody>
      </p:sp>
      <p:grpSp>
        <p:nvGrpSpPr>
          <p:cNvPr id="3" name="Группа 2"/>
          <p:cNvGrpSpPr>
            <a:grpSpLocks noGrp="1" noUngrp="1" noChangeAspect="1"/>
          </p:cNvGrpSpPr>
          <p:nvPr/>
        </p:nvGrpSpPr>
        <p:grpSpPr>
          <a:xfrm>
            <a:off x="142844" y="3214686"/>
            <a:ext cx="2543164" cy="2129395"/>
            <a:chOff x="457200" y="2354263"/>
            <a:chExt cx="4000500" cy="3349625"/>
          </a:xfrm>
        </p:grpSpPr>
        <p:pic>
          <p:nvPicPr>
            <p:cNvPr id="4" name="Рисунок 3" descr="22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tretch>
              <a:fillRect/>
            </a:stretch>
          </p:blipFill>
          <p:spPr>
            <a:xfrm>
              <a:off x="457200" y="2354263"/>
              <a:ext cx="4000500" cy="29940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Прямоугольник 4"/>
            <p:cNvSpPr/>
            <p:nvPr/>
          </p:nvSpPr>
          <p:spPr>
            <a:xfrm>
              <a:off x="457200" y="5360988"/>
              <a:ext cx="40005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ru-RU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 сражении</a:t>
              </a:r>
            </a:p>
          </p:txBody>
        </p:sp>
      </p:grpSp>
      <p:grpSp>
        <p:nvGrpSpPr>
          <p:cNvPr id="6" name="Группа 5"/>
          <p:cNvGrpSpPr>
            <a:grpSpLocks noGrp="1" noUngrp="1" noChangeAspect="1"/>
          </p:cNvGrpSpPr>
          <p:nvPr/>
        </p:nvGrpSpPr>
        <p:grpSpPr>
          <a:xfrm>
            <a:off x="7000892" y="2928934"/>
            <a:ext cx="1957376" cy="2995922"/>
            <a:chOff x="5129213" y="1646238"/>
            <a:chExt cx="3114675" cy="4767262"/>
          </a:xfrm>
        </p:grpSpPr>
        <p:pic>
          <p:nvPicPr>
            <p:cNvPr id="7" name="Рисунок 6" descr="Памятник полководцу А. Суворову вТульчини (в 1954 г.jpg"/>
            <p:cNvPicPr>
              <a:picLocks noRot="1" noChangeAspect="1" noMove="1" noResize="1"/>
            </p:cNvPicPr>
            <p:nvPr isPhoto="1"/>
          </p:nvPicPr>
          <p:blipFill>
            <a:blip r:embed="rId5" cstate="email">
              <a:lum/>
            </a:blip>
            <a:stretch>
              <a:fillRect/>
            </a:stretch>
          </p:blipFill>
          <p:spPr>
            <a:xfrm>
              <a:off x="5129213" y="1646238"/>
              <a:ext cx="3114675" cy="44116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5129213" y="6070600"/>
              <a:ext cx="311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25000" lnSpcReduction="20000"/>
            </a:bodyPr>
            <a:lstStyle/>
            <a:p>
              <a:pPr algn="ctr"/>
              <a:endParaRPr lang="ru-RU" sz="5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5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5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55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Памятник полководцу А. Суворову </a:t>
              </a:r>
              <a:r>
                <a:rPr lang="ru-RU" sz="55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вТульчини</a:t>
              </a:r>
              <a:r>
                <a:rPr lang="ru-RU" sz="55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1954г.</a:t>
              </a:r>
              <a:endParaRPr lang="ru-RU" sz="1800" dirty="0"/>
            </a:p>
          </p:txBody>
        </p:sp>
      </p:grpSp>
      <p:grpSp>
        <p:nvGrpSpPr>
          <p:cNvPr id="9" name="Группа 8"/>
          <p:cNvGrpSpPr>
            <a:grpSpLocks noGrp="1" noUngrp="1" noChangeAspect="1"/>
          </p:cNvGrpSpPr>
          <p:nvPr/>
        </p:nvGrpSpPr>
        <p:grpSpPr>
          <a:xfrm>
            <a:off x="3071802" y="2071678"/>
            <a:ext cx="3130069" cy="4357718"/>
            <a:chOff x="744538" y="1646238"/>
            <a:chExt cx="3424237" cy="4767262"/>
          </a:xfrm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pic>
          <p:nvPicPr>
            <p:cNvPr id="10" name="Рисунок 9" descr="16.jpg"/>
            <p:cNvPicPr>
              <a:picLocks noRot="1" noChangeAspect="1" noMove="1" noResize="1"/>
            </p:cNvPicPr>
            <p:nvPr isPhoto="1"/>
          </p:nvPicPr>
          <p:blipFill>
            <a:blip r:embed="rId6" cstate="print">
              <a:lum/>
            </a:blip>
            <a:stretch>
              <a:fillRect/>
            </a:stretch>
          </p:blipFill>
          <p:spPr>
            <a:xfrm>
              <a:off x="744538" y="1646238"/>
              <a:ext cx="3424237" cy="4411662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  <a:softEdge rad="112500"/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sp>
          <p:nvSpPr>
            <p:cNvPr id="11" name="Прямоугольник 10"/>
            <p:cNvSpPr/>
            <p:nvPr/>
          </p:nvSpPr>
          <p:spPr>
            <a:xfrm>
              <a:off x="744538" y="6070600"/>
              <a:ext cx="3424237" cy="342900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anchor="ctr">
              <a:normAutofit fontScale="92500" lnSpcReduction="20000"/>
            </a:bodyPr>
            <a:lstStyle/>
            <a:p>
              <a:pPr algn="ctr"/>
              <a:r>
                <a:rPr lang="ru-RU" sz="1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Наследие Суворова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500042"/>
            <a:ext cx="5400684" cy="571504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Особой заслугой Суворова стало совершенствование тактики колонн и рассыпного строя - способа ведения боя, освоенного большинством армий значительно позже. Он был врагом муштры, стремился приучить солдат к смелым и инициативным действиям, пробудить в них чувство национального самосознания и любви к Родине.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Группа 4"/>
          <p:cNvGrpSpPr>
            <a:grpSpLocks noGrp="1" noUngrp="1" noChangeAspect="1"/>
          </p:cNvGrpSpPr>
          <p:nvPr/>
        </p:nvGrpSpPr>
        <p:grpSpPr>
          <a:xfrm>
            <a:off x="214282" y="3214686"/>
            <a:ext cx="4000500" cy="3155950"/>
            <a:chOff x="457200" y="2451100"/>
            <a:chExt cx="4000500" cy="3155950"/>
          </a:xfrm>
        </p:grpSpPr>
        <p:pic>
          <p:nvPicPr>
            <p:cNvPr id="3" name="Рисунок 2" descr="3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457200" y="2451100"/>
              <a:ext cx="4000500" cy="280035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457200" y="5264150"/>
              <a:ext cx="40005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ru-RU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Подзорная труба</a:t>
              </a:r>
            </a:p>
          </p:txBody>
        </p:sp>
      </p:grpSp>
      <p:grpSp>
        <p:nvGrpSpPr>
          <p:cNvPr id="15" name="Группа 14"/>
          <p:cNvGrpSpPr>
            <a:grpSpLocks noGrp="1" noUngrp="1" noChangeAspect="1"/>
          </p:cNvGrpSpPr>
          <p:nvPr/>
        </p:nvGrpSpPr>
        <p:grpSpPr>
          <a:xfrm>
            <a:off x="214282" y="214290"/>
            <a:ext cx="2428892" cy="3146662"/>
            <a:chOff x="617538" y="1646238"/>
            <a:chExt cx="3679825" cy="4767262"/>
          </a:xfrm>
        </p:grpSpPr>
        <p:pic>
          <p:nvPicPr>
            <p:cNvPr id="16" name="Рисунок 15" descr="Портрет полководца А.В.Суворова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tretch>
              <a:fillRect/>
            </a:stretch>
          </p:blipFill>
          <p:spPr>
            <a:xfrm>
              <a:off x="617538" y="1646238"/>
              <a:ext cx="3679825" cy="44116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617538" y="6070600"/>
              <a:ext cx="36798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endPara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Портрет полководца А.В.Суворова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4684ee99a87c5bd9f8bd233490548e9633c668"/>
</p:tagLst>
</file>

<file path=ppt/theme/theme1.xml><?xml version="1.0" encoding="utf-8"?>
<a:theme xmlns:a="http://schemas.openxmlformats.org/drawingml/2006/main" name="суворовская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648</TotalTime>
  <Words>848</Words>
  <Application>Microsoft Office PowerPoint</Application>
  <PresentationFormat>Экран (4:3)</PresentationFormat>
  <Paragraphs>87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суворовскаяt</vt:lpstr>
      <vt:lpstr>ПРЕЗЕНТАЦИЯ</vt:lpstr>
      <vt:lpstr>«Потомство мое, прошу брать мой пример…»</vt:lpstr>
      <vt:lpstr>Суворов Александр Васильевич (24.11.1730 - 18.05.1800). </vt:lpstr>
      <vt:lpstr>Твёрдо пообещав своему отцу и себе окрепнуть физически, ни разу не отступил от обещанного.</vt:lpstr>
      <vt:lpstr>А.В.Суворов любил говорить:  «Лень рождается от изобилия, а ближайший повод к лени – безначалие».   </vt:lpstr>
      <vt:lpstr>«Руби дрова, не умрёшь с голоду».</vt:lpstr>
      <vt:lpstr> Через века до нас дошли его наставления:  </vt:lpstr>
      <vt:lpstr>Полководческое искусство Суворова основывалось на стратегии активных и решительных наступательных действии. </vt:lpstr>
      <vt:lpstr> Особой заслугой Суворова стало совершенствование тактики колонн и рассыпного строя - способа ведения боя, освоенного большинством армий значительно позже. Он был врагом муштры, стремился приучить солдат к смелым и инициативным действиям, пробудить в них чувство национального самосознания и любви к Родине.   </vt:lpstr>
      <vt:lpstr>Великий Суворов никогда не шествовал, а стремительно ходил, не ездил верхом, а скакал; не любил дворцы и особенно царедворцев, отпускал в их адрес колючие шутки, за что часто впадал в немилость</vt:lpstr>
      <vt:lpstr> Суворов был высокообразованным человеком, занимался литературным творчеством, философией и историей. </vt:lpstr>
      <vt:lpstr>   Слова из книги «Наука побеждать»  «Тяжело в учении — легко в бою»  стали поговоркой.   </vt:lpstr>
      <vt:lpstr> Суворов участвовал в Семилетней войне заслужив о себе отзыв: "Быстр при рекогносцировке, отважен в бою и хладнокровен в опасности",  </vt:lpstr>
      <vt:lpstr>Презентация PowerPoint</vt:lpstr>
      <vt:lpstr>Походы 1799 г. надломили силы 70-летнего полководца. Больным вернулся он в Петербург в апреле 1800 г, вновь попал в опалу к Павлу I и вскоре умер. </vt:lpstr>
      <vt:lpstr> </vt:lpstr>
      <vt:lpstr>В 43 года женился  на княжне В.И.Прозоровской.  Имел дочь Наталью (любимую "Суворочку") и сына Аркадия, который был в генеральском чине, когда трагически погиб, утонув в реке Рымник</vt:lpstr>
      <vt:lpstr> </vt:lpstr>
      <vt:lpstr>Презентация PowerPoint</vt:lpstr>
      <vt:lpstr> 26 (13) ноября исполняется 279 лет со дня рождения гениального русского полководца А.В. Суворова. Глубоко дорог России этот человек. И не только потому, что прославил историю Родины героическими победами. Но и потому, что проявил себя как настоящий воин-христианин, настоящий защитник Отечества и Православия.  "Мы русские! Помилуй Бог! Какой восторг!" </vt:lpstr>
      <vt:lpstr>Презентация PowerPoint</vt:lpstr>
      <vt:lpstr>Презентация PowerPoint</vt:lpstr>
      <vt:lpstr>Музей-усадьба Суворова  в селе Суворово-Кончанское</vt:lpstr>
      <vt:lpstr>Презентация PowerPoint</vt:lpstr>
      <vt:lpstr>Музей-усадьба Суворова  в селе Суворово-Кончанское</vt:lpstr>
      <vt:lpstr>Потомки Суворова</vt:lpstr>
      <vt:lpstr>Музей-усадьба Суворова  в селе Суворово-Кончанское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АНАСТАСИЯ</dc:creator>
  <cp:lastModifiedBy>Пользователь Windows</cp:lastModifiedBy>
  <cp:revision>143</cp:revision>
  <dcterms:created xsi:type="dcterms:W3CDTF">2009-11-20T18:48:59Z</dcterms:created>
  <dcterms:modified xsi:type="dcterms:W3CDTF">2025-08-09T16:07:50Z</dcterms:modified>
</cp:coreProperties>
</file>