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4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6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37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509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02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580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31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3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75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015351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B106E36-FD25-4E2D-B0AA-010F637433A0}" type="datetimeFigureOut">
              <a:rPr lang="ru-RU" sz="2400" smtClean="0">
                <a:solidFill>
                  <a:prstClr val="black"/>
                </a:solidFill>
              </a:rPr>
              <a:pPr defTabSz="1219170"/>
              <a:t>16.09.2025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725C68B6-61C2-468F-89AB-4B9F7531AA68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790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57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B106E36-FD25-4E2D-B0AA-010F637433A0}" type="datetimeFigureOut">
              <a:rPr lang="ru-RU" sz="2400" smtClean="0">
                <a:solidFill>
                  <a:prstClr val="black"/>
                </a:solidFill>
              </a:rPr>
              <a:pPr defTabSz="1219170"/>
              <a:t>16.09.2025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725C68B6-61C2-468F-89AB-4B9F7531AA68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88822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B106E36-FD25-4E2D-B0AA-010F637433A0}" type="datetimeFigureOut">
              <a:rPr lang="ru-RU" sz="2400" smtClean="0">
                <a:solidFill>
                  <a:prstClr val="black"/>
                </a:solidFill>
              </a:rPr>
              <a:pPr defTabSz="1219170"/>
              <a:t>16.09.2025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725C68B6-61C2-468F-89AB-4B9F7531AA68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51745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B106E36-FD25-4E2D-B0AA-010F637433A0}" type="datetimeFigureOut">
              <a:rPr lang="ru-RU" sz="2400" smtClean="0">
                <a:solidFill>
                  <a:prstClr val="black"/>
                </a:solidFill>
              </a:rPr>
              <a:pPr defTabSz="1219170"/>
              <a:t>16.09.2025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725C68B6-61C2-468F-89AB-4B9F7531AA68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90981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B106E36-FD25-4E2D-B0AA-010F637433A0}" type="datetimeFigureOut">
              <a:rPr lang="ru-RU" sz="2400" smtClean="0">
                <a:solidFill>
                  <a:prstClr val="black"/>
                </a:solidFill>
              </a:rPr>
              <a:pPr defTabSz="1219170"/>
              <a:t>16.09.2025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725C68B6-61C2-468F-89AB-4B9F7531AA68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69818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B106E36-FD25-4E2D-B0AA-010F637433A0}" type="datetimeFigureOut">
              <a:rPr lang="ru-RU" sz="2400" smtClean="0">
                <a:solidFill>
                  <a:prstClr val="black"/>
                </a:solidFill>
              </a:rPr>
              <a:pPr defTabSz="1219170"/>
              <a:t>16.09.2025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725C68B6-61C2-468F-89AB-4B9F7531AA68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25681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B106E36-FD25-4E2D-B0AA-010F637433A0}" type="datetimeFigureOut">
              <a:rPr lang="ru-RU" sz="2400" smtClean="0">
                <a:solidFill>
                  <a:prstClr val="black"/>
                </a:solidFill>
              </a:rPr>
              <a:pPr defTabSz="1219170"/>
              <a:t>16.09.2025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725C68B6-61C2-468F-89AB-4B9F7531AA68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42165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B106E36-FD25-4E2D-B0AA-010F637433A0}" type="datetimeFigureOut">
              <a:rPr lang="ru-RU" sz="2400" smtClean="0">
                <a:solidFill>
                  <a:prstClr val="black"/>
                </a:solidFill>
              </a:rPr>
              <a:pPr defTabSz="1219170"/>
              <a:t>16.09.2025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725C68B6-61C2-468F-89AB-4B9F7531AA68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83800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B106E36-FD25-4E2D-B0AA-010F637433A0}" type="datetimeFigureOut">
              <a:rPr lang="ru-RU" sz="2400" smtClean="0">
                <a:solidFill>
                  <a:prstClr val="black"/>
                </a:solidFill>
              </a:rPr>
              <a:pPr defTabSz="1219170"/>
              <a:t>16.09.2025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725C68B6-61C2-468F-89AB-4B9F7531AA68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21841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B106E36-FD25-4E2D-B0AA-010F637433A0}" type="datetimeFigureOut">
              <a:rPr lang="ru-RU" sz="2400" smtClean="0">
                <a:solidFill>
                  <a:prstClr val="black"/>
                </a:solidFill>
              </a:rPr>
              <a:pPr defTabSz="1219170"/>
              <a:t>16.09.2025</a:t>
            </a:fld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725C68B6-61C2-468F-89AB-4B9F7531AA68}" type="slidenum">
              <a:rPr lang="ru-RU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7447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8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1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1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3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5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4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8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681151-A71A-447E-BEF5-6743B23D6BDC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2ED49F-637A-439B-A45D-58805F00B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47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121" y="836712"/>
            <a:ext cx="5568619" cy="5568619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797"/>
            </a:avLst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92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advClick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6" y="0"/>
            <a:ext cx="11491784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05475"/>
            <a:ext cx="10668000" cy="3639021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>
              <a:solidFill>
                <a:srgbClr val="FF0000"/>
              </a:solidFill>
            </a:endParaRPr>
          </a:p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>
                <a:solidFill>
                  <a:srgbClr val="FF0000"/>
                </a:solidFill>
              </a:rPr>
              <a:t>Молодая гвардия. Герои на все времена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</a:p>
          <a:p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88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210" y="0"/>
            <a:ext cx="441136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Предсмертная надпись </a:t>
            </a:r>
            <a:r>
              <a:rPr lang="ru-RU" sz="36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Ульяны</a:t>
            </a: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Громовой, переписанная с тюремной стены её подругой Верой Кротовой после освобождения города Краснодона гласит: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73" y="0"/>
            <a:ext cx="677150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008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2" y="481914"/>
            <a:ext cx="7290487" cy="5857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87048" y="481914"/>
            <a:ext cx="4361935" cy="51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Иван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Земнухо́в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(8 сентября 1923 – 16 января 1943)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член штаба подпольной комсомольской организации «Молодая гвардия». Принимал участие в организации подпольной типографии, печатании первых листовок, их распространении, боевых операциях. Был подвергнут страшным пыткам. Герой Советского Союза (посмертно).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02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4" y="383059"/>
            <a:ext cx="4015946" cy="59312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00152" y="0"/>
            <a:ext cx="7117492" cy="724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Виктор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Третьякевич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(9 сентября 1924 – 16 января 1943)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один из руководителей подпольной комсомольской организации «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Молодаягвардия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В 1942 г. воевал в партизанском отряде. После того, как отряд был разбит, установил связь с начинающими подпольщиками г. Краснодона. Когда была создана «Молодая гвардия», был избран её комиссаром. В клубе имени А. М. Горького создал струнный кружок для прикрытия подпольной работы. Был арестован одним из первых – 1 января 1943 г. Подвергся жесточайшим пыткам.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1959 г. ошибочно считался предателем, под пыткой выдавшим товарищей. </a:t>
            </a:r>
          </a:p>
          <a:p>
            <a:pPr indent="450215" algn="just">
              <a:lnSpc>
                <a:spcPct val="115000"/>
              </a:lnSpc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.В 1960 г. Виктор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Третьякевич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посмертно был реабилитирован и награждён орденом Отечественной войны I степени.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70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31243" y="-123568"/>
            <a:ext cx="5943601" cy="771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о казни у шахты №5-бис принимали начальник полиции </a:t>
            </a:r>
            <a:r>
              <a:rPr lang="ru-RU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Соликовский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бургомистр Стаценко. На этом месте уже проводили расстрелы краснодонцев. На казнь ребят вывозили в несколько заходов:</a:t>
            </a:r>
            <a:endParaRPr lang="en-US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1 раз – 13 января 1943 года – на грузовике вывезли тринадцать девушек, некоторых из них сбрасывали в шахту живыми…</a:t>
            </a:r>
          </a:p>
          <a:p>
            <a:pPr indent="450215" algn="just">
              <a:lnSpc>
                <a:spcPct val="115000"/>
              </a:lnSpc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следующий день привезли еще 16 человек. Среди них был Виктор </a:t>
            </a:r>
            <a:r>
              <a:rPr lang="ru-RU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Третьякевич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Его сбросили в шахту живым, потому что он умудрился схватить и утащить за собой следователя полиции. Так что сами решайте, каким на самом деле был Виктор, которого долго считали предателем…</a:t>
            </a:r>
          </a:p>
          <a:p>
            <a:pPr indent="450215" algn="just">
              <a:lnSpc>
                <a:spcPct val="115000"/>
              </a:lnSpc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3 раз – 15 января – привезли 7 девушек и 5 юношей.</a:t>
            </a:r>
          </a:p>
          <a:p>
            <a:pPr indent="450215" algn="just">
              <a:lnSpc>
                <a:spcPct val="115000"/>
              </a:lnSpc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в первых числах февраля 1943 года привезли Тюленина и еще 4 ребят. Тогда казнь чуть не сорвалась. Ковалев и Григоренко умудрились развязать друг другу руки. Григоренко убил переводчик </a:t>
            </a:r>
            <a:r>
              <a:rPr lang="ru-RU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Бургарт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Ковалева ранили. Остальных второпях расстреляли и бросили в шахту.</a:t>
            </a:r>
          </a:p>
          <a:p>
            <a:pPr indent="450215" algn="just">
              <a:lnSpc>
                <a:spcPct val="115000"/>
              </a:lnSpc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931243" cy="69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7" y="390618"/>
            <a:ext cx="5179905" cy="62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39666" y="1624614"/>
            <a:ext cx="6187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 марта 1943 года герои-антифашисты с воинскими почестями были захоронены в братской могиле в парке имени Комсомола, в самом центре города Краснодона. На похороны пришли сотни людей.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098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3" y="-133166"/>
            <a:ext cx="10795247" cy="699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20868" y="565167"/>
            <a:ext cx="7104789" cy="4726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733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ПАМЯТЬ ГЕРОЯМ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2503793"/>
            <a:ext cx="5280587" cy="3960440"/>
          </a:xfrm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03979" y="2510897"/>
            <a:ext cx="5916461" cy="394623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374110"/>
            <a:ext cx="1248139" cy="794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66259">
            <a:off x="7872219" y="5013196"/>
            <a:ext cx="814779" cy="814779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959429" y="1308029"/>
            <a:ext cx="3854219" cy="10561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21920" tIns="60960" rIns="121920" bIns="60960" rtlCol="0">
            <a:normAutofit fontScale="6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3733" dirty="0">
                <a:ln/>
                <a:solidFill>
                  <a:srgbClr val="002060"/>
                </a:solidFill>
                <a:latin typeface="Calibri"/>
              </a:rPr>
              <a:t>Памятник молодогвардейцам в Москве 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6935100" y="1334380"/>
            <a:ext cx="3854219" cy="10561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21920" tIns="60960" rIns="121920" bIns="60960" rtlCol="0">
            <a:normAutofit fontScale="6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3733" dirty="0">
                <a:ln/>
                <a:solidFill>
                  <a:srgbClr val="002060"/>
                </a:solidFill>
                <a:latin typeface="Calibri"/>
              </a:rPr>
              <a:t>Памятник молодогвардейцам в Суходольске </a:t>
            </a:r>
          </a:p>
        </p:txBody>
      </p:sp>
      <p:pic>
        <p:nvPicPr>
          <p:cNvPr id="10" name="Объект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20" y="2510897"/>
            <a:ext cx="538512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03" y="222422"/>
            <a:ext cx="11528854" cy="579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75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знаний учащихся о событиях Великой Отечественной войны; истории организации «Молодая гвардия». 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635" algn="just">
              <a:lnSpc>
                <a:spcPct val="115000"/>
              </a:lnSpc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формирование основ патриотизма, чувства ответственности, гордости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свою страну;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 формирование нравственного сознания и поведения на основе общечеловеческих ценностей;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 формирование навыка работы в группе;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развитие связной монологической речи учащихся.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49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9113" y="0"/>
            <a:ext cx="10379675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Сердец благородный звон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Эти ребята смерти не боялись,</a:t>
            </a:r>
            <a:br>
              <a:rPr lang="ru-RU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за мир на всей земле сражались!</a:t>
            </a:r>
            <a:br>
              <a:rPr lang="ru-RU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Еще не раз услышит Краснодон</a:t>
            </a:r>
            <a:br>
              <a:rPr lang="ru-RU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Сердец их благородный звон.</a:t>
            </a:r>
            <a:br>
              <a:rPr lang="ru-RU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хотели жить спокойно и учиться,</a:t>
            </a:r>
            <a:br>
              <a:rPr lang="ru-RU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 жизни многого добиться…</a:t>
            </a:r>
            <a:br>
              <a:rPr lang="ru-RU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Пусть разливается на целый Краснодон</a:t>
            </a:r>
            <a:br>
              <a:rPr lang="ru-RU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Отваги благородный звон!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(</a:t>
            </a:r>
            <a:r>
              <a:rPr lang="ru-RU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Кирилл </a:t>
            </a:r>
            <a:r>
              <a:rPr lang="ru-RU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Масляк</a:t>
            </a:r>
            <a:r>
              <a:rPr lang="ru-RU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975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89" y="358346"/>
            <a:ext cx="9625914" cy="59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9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91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29200" y="183971"/>
            <a:ext cx="66602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Олег Кошевой (8 июня 1926 – 9 февраля 1943) – один из руководителей подпольной комсомольской организации «Молодая гвардия», автор текста клятвы молодогвардейцев. Был «душой компании». Участвовал в сборе оружия, препятствовал вывозу продовольствия в фашистскую Германию. Был подвергнут жесточайшим пыткам, обнаружен седым. Герой Советского Союза (посмертно).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282891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6724" y="0"/>
            <a:ext cx="5655275" cy="702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…И я решил, что жить так невозможно,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Смотреть на муки и самому страдать,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Надо скорей, пока это не поздно,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тылу врага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врага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уничтожать!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так решил, и это я исполню,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Всю жизнь отдам за Родину свою.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наш народ, за нашу дорогую,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Прекрасную Советскую страну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lnSpc>
                <a:spcPct val="115000"/>
              </a:lnSpc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(отрывки из стихотворений Олега Кошевого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98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2" y="370703"/>
            <a:ext cx="49550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461686" y="469557"/>
            <a:ext cx="6462584" cy="6004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Любовь Шевцова (8 сентября 1924 – 9 февраля 1943)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родилась в посёлке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Изварино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Краснодонского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района. Член штаба подпольной комсомольской организации «Молодая гвардия». Окончила разведшколу, получив специальность радистки. В рядах «Молодой гвардии» распространяла листовки, вела разведку, добывала медикаменты, участвовала в поджоге биржи труда, осуществляла связь с партизанами. Для прикрытия использовала амплуа артистки, выступала для фашистов. Была разоблачена, подвергнута жесточайшим пыткам. Герой Советского Союза (посмертно).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04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90" y="345990"/>
            <a:ext cx="3941806" cy="59559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744995" y="0"/>
            <a:ext cx="6993923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Сергей Тюленин (12 августа 1925 – 31 января 1943)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член штаба и один из наиболее активных участников подпольной комсомольской организации «Молодая гвардия». До оккупации работал на шахте, затем участвовал в строительстве оборонительных рубежей. Во время оккупации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распространял листовки, собирал оружие, боеприпасы. Организовал укрытие советских раненых. Участвовал в поджоге «биржи труда», препятствовал угону врагом скота, совершил нападение на вражеский обоз. С началом арестов ушёл на фронт и служил разведчиком, после ранения вернулся домой, был арестован фашистами, подвергнут страшным пыткам, в т. ч. в присутствии матери, которую тоже избивали. Герой Советского Союза (посмертно).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56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8" y="494270"/>
            <a:ext cx="3892377" cy="58694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61935" y="494270"/>
            <a:ext cx="6845643" cy="550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Ульяна Громова (3 января 1924 – 16 января 1943)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член штаба подпольной комсомольской организации «Молодая гвардия», лидер молодёжного подполья посёлка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Первомайки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Помогала раненым, распространяла листовки. Была подвергнута жестоким пыткам. В частности, фашисты вырезали на её спине звезду, раны посыпали солью, но не сломили Ульяну. Герой Советского Союза (посмертно).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46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118</TotalTime>
  <Words>820</Words>
  <Application>Microsoft Office PowerPoint</Application>
  <PresentationFormat>Широкоэкранный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Сектор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ВЕЧНАЯ ПАМЯТЬ ГЕРОЯМ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2025-09-15T13:16:14Z</dcterms:created>
  <dcterms:modified xsi:type="dcterms:W3CDTF">2025-09-16T06:55:16Z</dcterms:modified>
</cp:coreProperties>
</file>