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17"/>
  </p:notesMasterIdLst>
  <p:sldIdLst>
    <p:sldId id="257" r:id="rId2"/>
    <p:sldId id="258" r:id="rId3"/>
    <p:sldId id="259" r:id="rId4"/>
    <p:sldId id="260" r:id="rId5"/>
    <p:sldId id="274" r:id="rId6"/>
    <p:sldId id="277" r:id="rId7"/>
    <p:sldId id="263" r:id="rId8"/>
    <p:sldId id="264" r:id="rId9"/>
    <p:sldId id="275" r:id="rId10"/>
    <p:sldId id="276" r:id="rId11"/>
    <p:sldId id="270" r:id="rId12"/>
    <p:sldId id="273" r:id="rId13"/>
    <p:sldId id="271" r:id="rId14"/>
    <p:sldId id="269" r:id="rId15"/>
    <p:sldId id="279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B8F0F0-5D73-4689-A773-B902ECBEDE32}" type="datetimeFigureOut">
              <a:rPr lang="ru-RU" smtClean="0"/>
              <a:t>04.10.2021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CD0D96-4E74-4410-BD66-EBBD12B2869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864345-2ACC-4FBE-83B5-04FDBA6E4DF1}" type="slidenum">
              <a:rPr lang="ru-RU"/>
              <a:pPr/>
              <a:t>5</a:t>
            </a:fld>
            <a:endParaRPr lang="ru-RU"/>
          </a:p>
        </p:txBody>
      </p:sp>
      <p:sp>
        <p:nvSpPr>
          <p:cNvPr id="348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DD9AEF2-90A8-4B2E-9066-EB293E625FC8}" type="slidenum">
              <a:rPr lang="ru-RU"/>
              <a:pPr/>
              <a:t>6</a:t>
            </a:fld>
            <a:endParaRPr lang="ru-RU"/>
          </a:p>
        </p:txBody>
      </p:sp>
      <p:sp>
        <p:nvSpPr>
          <p:cNvPr id="337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50CA5F-AF14-4363-BEEA-98D8D8828EB3}" type="slidenum">
              <a:rPr lang="ru-RU"/>
              <a:pPr/>
              <a:t>9</a:t>
            </a:fld>
            <a:endParaRPr lang="ru-RU"/>
          </a:p>
        </p:txBody>
      </p:sp>
      <p:sp>
        <p:nvSpPr>
          <p:cNvPr id="471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1A5B62-E4A7-46C9-9CBD-9A607CCC54A3}" type="slidenum">
              <a:rPr lang="ru-RU"/>
              <a:pPr/>
              <a:t>10</a:t>
            </a:fld>
            <a:endParaRPr lang="ru-RU"/>
          </a:p>
        </p:txBody>
      </p:sp>
      <p:sp>
        <p:nvSpPr>
          <p:cNvPr id="419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CD94B8-BF94-47ED-9D86-758B8232F80F}" type="slidenum">
              <a:rPr lang="ru-RU"/>
              <a:pPr/>
              <a:t>11</a:t>
            </a:fld>
            <a:endParaRPr lang="ru-RU"/>
          </a:p>
        </p:txBody>
      </p:sp>
      <p:sp>
        <p:nvSpPr>
          <p:cNvPr id="430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0E65BDE-7808-4828-ADC8-0B98BF27A6BD}" type="slidenum">
              <a:rPr lang="ru-RU"/>
              <a:pPr/>
              <a:t>12</a:t>
            </a:fld>
            <a:endParaRPr lang="ru-RU"/>
          </a:p>
        </p:txBody>
      </p:sp>
      <p:sp>
        <p:nvSpPr>
          <p:cNvPr id="378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37E4CCA-AEA0-42E9-A27A-90C72BCE64A2}" type="slidenum">
              <a:rPr lang="ru-RU"/>
              <a:pPr/>
              <a:t>13</a:t>
            </a:fld>
            <a:endParaRPr lang="ru-RU"/>
          </a:p>
        </p:txBody>
      </p:sp>
      <p:sp>
        <p:nvSpPr>
          <p:cNvPr id="440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E5926E-2D55-4F0C-9B92-FACAFA85F2B8}" type="datetimeFigureOut">
              <a:rPr lang="ru-RU" smtClean="0"/>
              <a:t>04.10.2021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DE4FCB-5B6A-4608-9C76-A5D25C74482F}" type="slidenum">
              <a:rPr lang="ru-RU" smtClean="0"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E5926E-2D55-4F0C-9B92-FACAFA85F2B8}" type="datetimeFigureOut">
              <a:rPr lang="ru-RU" smtClean="0"/>
              <a:t>04.10.2021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DE4FCB-5B6A-4608-9C76-A5D25C7448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E5926E-2D55-4F0C-9B92-FACAFA85F2B8}" type="datetimeFigureOut">
              <a:rPr lang="ru-RU" smtClean="0"/>
              <a:t>04.10.2021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DE4FCB-5B6A-4608-9C76-A5D25C7448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DD568F-9AAF-464E-844F-C8F4342C1A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 advTm="1400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324785-9171-4F05-BBF9-D6E8E0BBFF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 advTm="14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E5926E-2D55-4F0C-9B92-FACAFA85F2B8}" type="datetimeFigureOut">
              <a:rPr lang="ru-RU" smtClean="0"/>
              <a:t>04.10.2021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DE4FCB-5B6A-4608-9C76-A5D25C7448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E5926E-2D55-4F0C-9B92-FACAFA85F2B8}" type="datetimeFigureOut">
              <a:rPr lang="ru-RU" smtClean="0"/>
              <a:t>04.10.2021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DE4FCB-5B6A-4608-9C76-A5D25C74482F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E5926E-2D55-4F0C-9B92-FACAFA85F2B8}" type="datetimeFigureOut">
              <a:rPr lang="ru-RU" smtClean="0"/>
              <a:t>04.10.2021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DE4FCB-5B6A-4608-9C76-A5D25C7448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E5926E-2D55-4F0C-9B92-FACAFA85F2B8}" type="datetimeFigureOut">
              <a:rPr lang="ru-RU" smtClean="0"/>
              <a:t>04.10.2021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DE4FCB-5B6A-4608-9C76-A5D25C74482F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E5926E-2D55-4F0C-9B92-FACAFA85F2B8}" type="datetimeFigureOut">
              <a:rPr lang="ru-RU" smtClean="0"/>
              <a:t>04.10.2021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DE4FCB-5B6A-4608-9C76-A5D25C7448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E5926E-2D55-4F0C-9B92-FACAFA85F2B8}" type="datetimeFigureOut">
              <a:rPr lang="ru-RU" smtClean="0"/>
              <a:t>04.10.2021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DE4FCB-5B6A-4608-9C76-A5D25C7448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E5926E-2D55-4F0C-9B92-FACAFA85F2B8}" type="datetimeFigureOut">
              <a:rPr lang="ru-RU" smtClean="0"/>
              <a:t>04.10.2021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DE4FCB-5B6A-4608-9C76-A5D25C7448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C8E5926E-2D55-4F0C-9B92-FACAFA85F2B8}" type="datetimeFigureOut">
              <a:rPr lang="ru-RU" smtClean="0"/>
              <a:t>04.10.2021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96DE4FCB-5B6A-4608-9C76-A5D25C7448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C8E5926E-2D55-4F0C-9B92-FACAFA85F2B8}" type="datetimeFigureOut">
              <a:rPr lang="ru-RU" smtClean="0"/>
              <a:t>04.10.2021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96DE4FCB-5B6A-4608-9C76-A5D25C74482F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rgbClr val="FF0000"/>
                </a:solidFill>
              </a:rPr>
              <a:t>В</a:t>
            </a:r>
            <a:r>
              <a:rPr lang="ru-RU" dirty="0" smtClean="0">
                <a:solidFill>
                  <a:srgbClr val="FF0000"/>
                </a:solidFill>
              </a:rPr>
              <a:t>ЛАДИМИР ИВАНОВИЧ ДАЛЬ – ценитель живого русского слова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380" y="1714488"/>
            <a:ext cx="7656396" cy="48182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548000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34A47E-3C52-4A3B-AB19-4BB27C683264}" type="slidenum">
              <a:rPr lang="ru-RU"/>
              <a:pPr>
                <a:defRPr/>
              </a:pPr>
              <a:t>10</a:t>
            </a:fld>
            <a:endParaRPr lang="ru-RU"/>
          </a:p>
        </p:txBody>
      </p:sp>
      <p:sp>
        <p:nvSpPr>
          <p:cNvPr id="139267" name="Rectangle 3"/>
          <p:cNvSpPr>
            <a:spLocks noGrp="1"/>
          </p:cNvSpPr>
          <p:nvPr>
            <p:ph type="body" sz="half" idx="4294967295"/>
          </p:nvPr>
        </p:nvSpPr>
        <p:spPr>
          <a:xfrm>
            <a:off x="0" y="692150"/>
            <a:ext cx="9144000" cy="5865813"/>
          </a:xfrm>
        </p:spPr>
        <p:txBody>
          <a:bodyPr/>
          <a:lstStyle/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1600" dirty="0" smtClean="0">
                <a:latin typeface="Georgia" pitchFamily="18" charset="0"/>
              </a:rPr>
              <a:t>       За несколько лет до этого Даль снова круто изменяет свою судьбу. Становится чиновником особых поручений  при военном губернаторе Перовском. Семь лет Даль служит в Оренбурге,  проводя время в постоянных разъездах по степи, посещая казацкие станицы, и аулы казахов. После служит в Петербурге и Нижнем Новгороде. И везде Даль следует сам и учит других: «Служите по совести, старайтесь делать  добро». Он разбирает крестьянские жалобы, добивается открытия больниц, принятия в школы крестьянских детей на казенный счет. Народ называл Даля</a:t>
            </a:r>
            <a:r>
              <a:rPr lang="ru-RU" sz="1600" dirty="0" smtClean="0">
                <a:latin typeface="Arial" charset="0"/>
              </a:rPr>
              <a:t> - </a:t>
            </a:r>
            <a:r>
              <a:rPr lang="ru-RU" sz="1600" dirty="0" smtClean="0">
                <a:latin typeface="Georgia" pitchFamily="18" charset="0"/>
              </a:rPr>
              <a:t>«Правдивый Даль». Начальство видело в нем исполнительного чиновника, а он писал друзьям, что кругом ложь, лицемерие, что дела делаются только в проектах да на бумагах. Утешение Даль находил в  другом.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endParaRPr lang="ru-RU" sz="1000" dirty="0" smtClean="0">
              <a:latin typeface="Georgia" pitchFamily="18" charset="0"/>
            </a:endParaRPr>
          </a:p>
          <a:p>
            <a:pPr algn="ctr">
              <a:lnSpc>
                <a:spcPct val="80000"/>
              </a:lnSpc>
              <a:buFont typeface="Arial" charset="0"/>
              <a:buNone/>
            </a:pPr>
            <a:r>
              <a:rPr lang="ru-RU" sz="1800" dirty="0" smtClean="0">
                <a:latin typeface="Georgia" pitchFamily="18" charset="0"/>
              </a:rPr>
              <a:t>Он </a:t>
            </a:r>
            <a:r>
              <a:rPr lang="ru-RU" sz="1800" i="1" dirty="0" smtClean="0">
                <a:latin typeface="Georgia" pitchFamily="18" charset="0"/>
              </a:rPr>
              <a:t>пишет рассказы и очерки,</a:t>
            </a:r>
          </a:p>
          <a:p>
            <a:pPr algn="ctr">
              <a:lnSpc>
                <a:spcPct val="80000"/>
              </a:lnSpc>
            </a:pPr>
            <a:endParaRPr lang="ru-RU" sz="1000" i="1" dirty="0" smtClean="0">
              <a:latin typeface="Georgia" pitchFamily="18" charset="0"/>
            </a:endParaRPr>
          </a:p>
          <a:p>
            <a:pPr algn="ctr">
              <a:lnSpc>
                <a:spcPct val="80000"/>
              </a:lnSpc>
              <a:buFont typeface="Arial" charset="0"/>
              <a:buNone/>
            </a:pPr>
            <a:r>
              <a:rPr lang="ru-RU" sz="1800" i="1" dirty="0" smtClean="0">
                <a:latin typeface="Georgia" pitchFamily="18" charset="0"/>
              </a:rPr>
              <a:t> изучает жизнь и быт народов в тех краях , где бывает,</a:t>
            </a:r>
          </a:p>
          <a:p>
            <a:pPr algn="ctr">
              <a:lnSpc>
                <a:spcPct val="80000"/>
              </a:lnSpc>
            </a:pPr>
            <a:endParaRPr lang="ru-RU" sz="1000" i="1" dirty="0" smtClean="0">
              <a:latin typeface="Georgia" pitchFamily="18" charset="0"/>
            </a:endParaRPr>
          </a:p>
          <a:p>
            <a:pPr algn="ctr">
              <a:lnSpc>
                <a:spcPct val="80000"/>
              </a:lnSpc>
              <a:buFont typeface="Arial" charset="0"/>
              <a:buNone/>
            </a:pPr>
            <a:r>
              <a:rPr lang="ru-RU" sz="1800" i="1" dirty="0" smtClean="0">
                <a:latin typeface="Georgia" pitchFamily="18" charset="0"/>
              </a:rPr>
              <a:t>собирает коллекции флоры и фауны и ведет в «Литературной газете» раздел «Зверинец» , где пишет о разных животных,</a:t>
            </a:r>
          </a:p>
          <a:p>
            <a:pPr algn="ctr">
              <a:lnSpc>
                <a:spcPct val="80000"/>
              </a:lnSpc>
            </a:pPr>
            <a:endParaRPr lang="ru-RU" sz="1000" i="1" dirty="0" smtClean="0">
              <a:latin typeface="Georgia" pitchFamily="18" charset="0"/>
            </a:endParaRPr>
          </a:p>
          <a:p>
            <a:pPr algn="ctr">
              <a:lnSpc>
                <a:spcPct val="80000"/>
              </a:lnSpc>
              <a:buFont typeface="Arial" charset="0"/>
              <a:buNone/>
            </a:pPr>
            <a:r>
              <a:rPr lang="ru-RU" sz="1800" i="1" dirty="0" smtClean="0">
                <a:latin typeface="Georgia" pitchFamily="18" charset="0"/>
              </a:rPr>
              <a:t>пишет учебники по зоологии и ботанике,</a:t>
            </a:r>
          </a:p>
          <a:p>
            <a:pPr algn="ctr">
              <a:lnSpc>
                <a:spcPct val="80000"/>
              </a:lnSpc>
            </a:pPr>
            <a:endParaRPr lang="ru-RU" sz="1000" i="1" dirty="0" smtClean="0">
              <a:latin typeface="Georgia" pitchFamily="18" charset="0"/>
            </a:endParaRPr>
          </a:p>
          <a:p>
            <a:pPr algn="ctr">
              <a:lnSpc>
                <a:spcPct val="80000"/>
              </a:lnSpc>
              <a:buFont typeface="Arial" charset="0"/>
              <a:buNone/>
            </a:pPr>
            <a:r>
              <a:rPr lang="ru-RU" sz="1800" i="1" dirty="0" smtClean="0">
                <a:latin typeface="Georgia" pitchFamily="18" charset="0"/>
              </a:rPr>
              <a:t>лечит людей  и пишет труды по медицине,</a:t>
            </a:r>
          </a:p>
          <a:p>
            <a:pPr algn="ctr">
              <a:lnSpc>
                <a:spcPct val="80000"/>
              </a:lnSpc>
            </a:pPr>
            <a:endParaRPr lang="ru-RU" sz="1000" i="1" dirty="0" smtClean="0">
              <a:latin typeface="Georgia" pitchFamily="18" charset="0"/>
            </a:endParaRPr>
          </a:p>
          <a:p>
            <a:pPr algn="ctr">
              <a:lnSpc>
                <a:spcPct val="80000"/>
              </a:lnSpc>
              <a:buFont typeface="Arial" charset="0"/>
              <a:buNone/>
            </a:pPr>
            <a:r>
              <a:rPr lang="ru-RU" sz="1800" i="1" dirty="0" smtClean="0">
                <a:latin typeface="Georgia" pitchFamily="18" charset="0"/>
              </a:rPr>
              <a:t>мастерит  ларцы и прялки и работает на токарном станке,</a:t>
            </a:r>
          </a:p>
          <a:p>
            <a:pPr algn="ctr">
              <a:lnSpc>
                <a:spcPct val="80000"/>
              </a:lnSpc>
            </a:pPr>
            <a:endParaRPr lang="ru-RU" sz="1000" i="1" dirty="0" smtClean="0">
              <a:latin typeface="Georgia" pitchFamily="18" charset="0"/>
            </a:endParaRPr>
          </a:p>
          <a:p>
            <a:pPr algn="ctr">
              <a:lnSpc>
                <a:spcPct val="80000"/>
              </a:lnSpc>
              <a:buFont typeface="Arial" charset="0"/>
              <a:buNone/>
            </a:pPr>
            <a:r>
              <a:rPr lang="ru-RU" sz="2000" i="1" dirty="0" smtClean="0">
                <a:latin typeface="Georgia" pitchFamily="18" charset="0"/>
              </a:rPr>
              <a:t>собирает сказки, пословицы, слова.</a:t>
            </a:r>
          </a:p>
        </p:txBody>
      </p:sp>
    </p:spTree>
  </p:cSld>
  <p:clrMapOvr>
    <a:masterClrMapping/>
  </p:clrMapOvr>
  <p:transition advClick="0" advTm="52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9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7" presetClass="entr" presetSubtype="0" fill="hold" nodeType="afterEffect">
                                  <p:stCondLst>
                                    <p:cond delay="245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" dur="80"/>
                                        <p:tgtEl>
                                          <p:spTgt spid="139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" dur="80"/>
                                        <p:tgtEl>
                                          <p:spTgt spid="139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80"/>
                                        <p:tgtEl>
                                          <p:spTgt spid="139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7460"/>
                            </p:stCondLst>
                            <p:childTnLst>
                              <p:par>
                                <p:cTn id="15" presetID="27" presetClass="entr" presetSubtype="0" fill="hold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139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139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139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220"/>
                            </p:stCondLst>
                            <p:childTnLst>
                              <p:par>
                                <p:cTn id="21" presetID="27" presetClass="entr" presetSubtype="0" fill="hold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" dur="80"/>
                                        <p:tgtEl>
                                          <p:spTgt spid="139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" dur="80"/>
                                        <p:tgtEl>
                                          <p:spTgt spid="139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80"/>
                                        <p:tgtEl>
                                          <p:spTgt spid="139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5100"/>
                            </p:stCondLst>
                            <p:childTnLst>
                              <p:par>
                                <p:cTn id="27" presetID="27" presetClass="entr" presetSubtype="0" fill="hold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" dur="80"/>
                                        <p:tgtEl>
                                          <p:spTgt spid="139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" dur="80"/>
                                        <p:tgtEl>
                                          <p:spTgt spid="139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80"/>
                                        <p:tgtEl>
                                          <p:spTgt spid="139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7460"/>
                            </p:stCondLst>
                            <p:childTnLst>
                              <p:par>
                                <p:cTn id="33" presetID="27" presetClass="entr" presetSubtype="0" fill="hold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1392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1392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1392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9780"/>
                            </p:stCondLst>
                            <p:childTnLst>
                              <p:par>
                                <p:cTn id="39" presetID="27" presetClass="entr" presetSubtype="0" fill="hold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80"/>
                                        <p:tgtEl>
                                          <p:spTgt spid="1392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80"/>
                                        <p:tgtEl>
                                          <p:spTgt spid="1392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80"/>
                                        <p:tgtEl>
                                          <p:spTgt spid="1392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2660"/>
                            </p:stCondLst>
                            <p:childTnLst>
                              <p:par>
                                <p:cTn id="45" presetID="27" presetClass="entr" presetSubtype="0" fill="hold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13926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13926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13926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5414" name="Picture 6" descr="04lab93841292877079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323850" y="1557338"/>
            <a:ext cx="4038600" cy="3498850"/>
          </a:xfrm>
        </p:spPr>
      </p:pic>
      <p:sp>
        <p:nvSpPr>
          <p:cNvPr id="145411" name="Rectangle 3"/>
          <p:cNvSpPr>
            <a:spLocks noGrp="1"/>
          </p:cNvSpPr>
          <p:nvPr>
            <p:ph type="body" sz="half" idx="2"/>
          </p:nvPr>
        </p:nvSpPr>
        <p:spPr>
          <a:xfrm>
            <a:off x="4714876" y="1357298"/>
            <a:ext cx="4038600" cy="4525963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ru-RU" sz="2000" dirty="0" smtClean="0">
                <a:latin typeface="Georgia" pitchFamily="18" charset="0"/>
              </a:rPr>
              <a:t>В1853 году Даль отправляет  в Академию  наук  свой сборник «Пословицы русского народа»</a:t>
            </a:r>
            <a:r>
              <a:rPr lang="ru-RU" sz="2000" dirty="0" smtClean="0">
                <a:latin typeface="Arial" charset="0"/>
              </a:rPr>
              <a:t>, г</a:t>
            </a:r>
            <a:r>
              <a:rPr lang="ru-RU" sz="2000" dirty="0" smtClean="0">
                <a:latin typeface="Georgia" pitchFamily="18" charset="0"/>
              </a:rPr>
              <a:t>де собрано более 30 тысяч пословиц, поговорок, загадок. Каждую из них Даль записывал на узкую полоску бумаги (Даль называл их ремешками).</a:t>
            </a:r>
          </a:p>
          <a:p>
            <a:pPr>
              <a:lnSpc>
                <a:spcPct val="80000"/>
              </a:lnSpc>
            </a:pPr>
            <a:r>
              <a:rPr lang="ru-RU" sz="2000" dirty="0" smtClean="0">
                <a:latin typeface="Georgia" pitchFamily="18" charset="0"/>
              </a:rPr>
              <a:t>Если сложить все ремешки</a:t>
            </a:r>
            <a:r>
              <a:rPr lang="ru-RU" sz="2000" dirty="0" smtClean="0">
                <a:latin typeface="Arial" charset="0"/>
              </a:rPr>
              <a:t>,</a:t>
            </a:r>
            <a:r>
              <a:rPr lang="ru-RU" sz="2000" dirty="0" smtClean="0">
                <a:latin typeface="Georgia" pitchFamily="18" charset="0"/>
              </a:rPr>
              <a:t> получится лента километров семь длиной. Пословицы Даль расположил по тема</a:t>
            </a:r>
            <a:r>
              <a:rPr lang="ru-RU" sz="2000" dirty="0" smtClean="0">
                <a:latin typeface="Arial" charset="0"/>
              </a:rPr>
              <a:t>м. </a:t>
            </a:r>
            <a:r>
              <a:rPr lang="ru-RU" sz="2000" dirty="0" smtClean="0">
                <a:latin typeface="Georgia" pitchFamily="18" charset="0"/>
              </a:rPr>
              <a:t>Например: Родина –Чужбина, Молодость</a:t>
            </a:r>
            <a:r>
              <a:rPr lang="ru-RU" sz="2000" dirty="0" smtClean="0">
                <a:latin typeface="Arial" charset="0"/>
              </a:rPr>
              <a:t> </a:t>
            </a:r>
            <a:r>
              <a:rPr lang="ru-RU" sz="2000" dirty="0" smtClean="0">
                <a:latin typeface="Georgia" pitchFamily="18" charset="0"/>
              </a:rPr>
              <a:t>- Старость и.т.д. Каждая тема</a:t>
            </a:r>
            <a:r>
              <a:rPr lang="ru-RU" sz="2000" dirty="0" smtClean="0">
                <a:latin typeface="Arial" charset="0"/>
              </a:rPr>
              <a:t> -</a:t>
            </a:r>
            <a:r>
              <a:rPr lang="ru-RU" sz="2000" dirty="0" smtClean="0">
                <a:latin typeface="Georgia" pitchFamily="18" charset="0"/>
              </a:rPr>
              <a:t> отдельная тетрадь. </a:t>
            </a:r>
            <a:r>
              <a:rPr lang="ru-RU" sz="2000" dirty="0" smtClean="0">
                <a:latin typeface="Arial" charset="0"/>
              </a:rPr>
              <a:t> </a:t>
            </a:r>
            <a:r>
              <a:rPr lang="ru-RU" sz="2000" dirty="0" smtClean="0">
                <a:latin typeface="Georgia" pitchFamily="18" charset="0"/>
              </a:rPr>
              <a:t>Всего 180 тетрадей, 180 тем.</a:t>
            </a:r>
          </a:p>
          <a:p>
            <a:pPr>
              <a:lnSpc>
                <a:spcPct val="80000"/>
              </a:lnSpc>
            </a:pPr>
            <a:endParaRPr lang="ru-RU" sz="2000" dirty="0" smtClean="0">
              <a:latin typeface="Georgia" pitchFamily="18" charset="0"/>
            </a:endParaRPr>
          </a:p>
        </p:txBody>
      </p:sp>
      <p:sp>
        <p:nvSpPr>
          <p:cNvPr id="5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90E31D-9A50-4503-BF4F-20BDC6A6401D}" type="slidenum">
              <a:rPr lang="ru-RU"/>
              <a:pPr>
                <a:defRPr/>
              </a:pPr>
              <a:t>11</a:t>
            </a:fld>
            <a:endParaRPr lang="ru-RU"/>
          </a:p>
        </p:txBody>
      </p:sp>
    </p:spTree>
  </p:cSld>
  <p:clrMapOvr>
    <a:masterClrMapping/>
  </p:clrMapOvr>
  <p:transition advClick="0" advTm="42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5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7" presetClass="entr" presetSubtype="0" fill="hold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" dur="80"/>
                                        <p:tgtEl>
                                          <p:spTgt spid="145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" dur="80"/>
                                        <p:tgtEl>
                                          <p:spTgt spid="145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80"/>
                                        <p:tgtEl>
                                          <p:spTgt spid="145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8180"/>
                            </p:stCondLst>
                            <p:childTnLst>
                              <p:par>
                                <p:cTn id="14" presetID="27" presetClass="entr" presetSubtype="0" fill="hold" nodeType="afterEffect">
                                  <p:stCondLst>
                                    <p:cond delay="9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145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145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145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2" name="Rectangle 4"/>
          <p:cNvSpPr>
            <a:spLocks noGrp="1"/>
          </p:cNvSpPr>
          <p:nvPr>
            <p:ph type="title"/>
          </p:nvPr>
        </p:nvSpPr>
        <p:spPr>
          <a:xfrm>
            <a:off x="539750" y="620713"/>
            <a:ext cx="8229600" cy="1143000"/>
          </a:xfrm>
        </p:spPr>
        <p:txBody>
          <a:bodyPr>
            <a:normAutofit/>
          </a:bodyPr>
          <a:lstStyle/>
          <a:p>
            <a:r>
              <a:rPr lang="ru-RU" sz="3400" dirty="0" smtClean="0">
                <a:latin typeface="Georgia" pitchFamily="18" charset="0"/>
              </a:rPr>
              <a:t>Первая книга сказок, изданная Далем в 1832 году в Петербурге:</a:t>
            </a:r>
          </a:p>
        </p:txBody>
      </p:sp>
      <p:pic>
        <p:nvPicPr>
          <p:cNvPr id="124936" name="Picture 8" descr="dal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611188" y="2058988"/>
            <a:ext cx="3494087" cy="3532187"/>
          </a:xfrm>
        </p:spPr>
      </p:pic>
      <p:sp>
        <p:nvSpPr>
          <p:cNvPr id="124933" name="Rectangle 5"/>
          <p:cNvSpPr>
            <a:spLocks noGrp="1"/>
          </p:cNvSpPr>
          <p:nvPr>
            <p:ph type="body" sz="half" idx="2"/>
          </p:nvPr>
        </p:nvSpPr>
        <p:spPr>
          <a:xfrm>
            <a:off x="4140200" y="2060575"/>
            <a:ext cx="4824413" cy="3240088"/>
          </a:xfrm>
        </p:spPr>
        <p:txBody>
          <a:bodyPr/>
          <a:lstStyle/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2400" smtClean="0">
                <a:solidFill>
                  <a:srgbClr val="6600FF"/>
                </a:solidFill>
                <a:latin typeface="Georgia" pitchFamily="18" charset="0"/>
              </a:rPr>
              <a:t>    </a:t>
            </a:r>
            <a:r>
              <a:rPr lang="ru-RU" sz="2400" smtClean="0">
                <a:latin typeface="Georgia" pitchFamily="18" charset="0"/>
              </a:rPr>
              <a:t>«Русские сказки из предания народного на грамоту гражданскую переложенные, к быту народному приноровленные и поговорками ходячими разукрашенные казаком Владимиром Луганским. Пяток первый»</a:t>
            </a:r>
          </a:p>
        </p:txBody>
      </p:sp>
      <p:sp>
        <p:nvSpPr>
          <p:cNvPr id="6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4580CB-84EE-4FB5-9893-B3680C6AA852}" type="slidenum">
              <a:rPr lang="ru-RU"/>
              <a:pPr>
                <a:defRPr/>
              </a:pPr>
              <a:t>12</a:t>
            </a:fld>
            <a:endParaRPr lang="ru-RU"/>
          </a:p>
        </p:txBody>
      </p:sp>
    </p:spTree>
  </p:cSld>
  <p:clrMapOvr>
    <a:masterClrMapping/>
  </p:clrMapOvr>
  <p:transition advClick="0" advTm="27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4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249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249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32" grpId="0"/>
      <p:bldP spid="12493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/>
          </p:cNvSpPr>
          <p:nvPr>
            <p:ph type="title"/>
          </p:nvPr>
        </p:nvSpPr>
        <p:spPr>
          <a:xfrm>
            <a:off x="611188" y="341313"/>
            <a:ext cx="8001000" cy="1216025"/>
          </a:xfrm>
        </p:spPr>
        <p:txBody>
          <a:bodyPr>
            <a:normAutofit/>
          </a:bodyPr>
          <a:lstStyle/>
          <a:p>
            <a:r>
              <a:rPr lang="ru-RU" sz="5400" dirty="0" smtClean="0">
                <a:latin typeface="Georgia" pitchFamily="18" charset="0"/>
              </a:rPr>
              <a:t>Пословица – поговорка</a:t>
            </a: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9CF8EF-5338-47AB-B614-B6CCA0C45DC6}" type="slidenum">
              <a:rPr lang="ru-RU"/>
              <a:pPr>
                <a:defRPr/>
              </a:pPr>
              <a:t>13</a:t>
            </a:fld>
            <a:endParaRPr lang="ru-RU"/>
          </a:p>
        </p:txBody>
      </p:sp>
      <p:sp>
        <p:nvSpPr>
          <p:cNvPr id="45060" name="AutoShape 4"/>
          <p:cNvSpPr>
            <a:spLocks noChangeArrowheads="1"/>
          </p:cNvSpPr>
          <p:nvPr/>
        </p:nvSpPr>
        <p:spPr bwMode="auto">
          <a:xfrm>
            <a:off x="1071538" y="1571612"/>
            <a:ext cx="7197725" cy="900113"/>
          </a:xfrm>
          <a:prstGeom prst="horizontalScroll">
            <a:avLst>
              <a:gd name="adj" fmla="val 125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 b="1">
                <a:solidFill>
                  <a:srgbClr val="993300"/>
                </a:solidFill>
                <a:latin typeface="Georgia" pitchFamily="18" charset="0"/>
              </a:rPr>
              <a:t>Поговорка – цветочек, пословица – ягодка</a:t>
            </a:r>
          </a:p>
        </p:txBody>
      </p:sp>
      <p:sp>
        <p:nvSpPr>
          <p:cNvPr id="45061" name="AutoShape 5"/>
          <p:cNvSpPr>
            <a:spLocks noChangeArrowheads="1"/>
          </p:cNvSpPr>
          <p:nvPr/>
        </p:nvSpPr>
        <p:spPr bwMode="auto">
          <a:xfrm>
            <a:off x="1079500" y="2638425"/>
            <a:ext cx="7197725" cy="900113"/>
          </a:xfrm>
          <a:prstGeom prst="horizontalScroll">
            <a:avLst>
              <a:gd name="adj" fmla="val 125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 b="1">
                <a:solidFill>
                  <a:srgbClr val="993300"/>
                </a:solidFill>
                <a:latin typeface="Georgia" pitchFamily="18" charset="0"/>
              </a:rPr>
              <a:t>От пословицы не уйдешь</a:t>
            </a:r>
          </a:p>
        </p:txBody>
      </p:sp>
      <p:sp>
        <p:nvSpPr>
          <p:cNvPr id="45064" name="AutoShape 8"/>
          <p:cNvSpPr>
            <a:spLocks noChangeArrowheads="1"/>
          </p:cNvSpPr>
          <p:nvPr/>
        </p:nvSpPr>
        <p:spPr bwMode="auto">
          <a:xfrm>
            <a:off x="1079500" y="3789363"/>
            <a:ext cx="7197725" cy="900112"/>
          </a:xfrm>
          <a:prstGeom prst="horizontalScroll">
            <a:avLst>
              <a:gd name="adj" fmla="val 125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 b="1">
                <a:solidFill>
                  <a:srgbClr val="993300"/>
                </a:solidFill>
                <a:latin typeface="Georgia" pitchFamily="18" charset="0"/>
              </a:rPr>
              <a:t>Пословица не на ветер молвиться</a:t>
            </a:r>
          </a:p>
        </p:txBody>
      </p:sp>
      <p:sp>
        <p:nvSpPr>
          <p:cNvPr id="45065" name="AutoShape 9"/>
          <p:cNvSpPr>
            <a:spLocks noChangeArrowheads="1"/>
          </p:cNvSpPr>
          <p:nvPr/>
        </p:nvSpPr>
        <p:spPr bwMode="auto">
          <a:xfrm>
            <a:off x="1079500" y="4941888"/>
            <a:ext cx="7197725" cy="900112"/>
          </a:xfrm>
          <a:prstGeom prst="horizontalScroll">
            <a:avLst>
              <a:gd name="adj" fmla="val 125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 b="1">
                <a:solidFill>
                  <a:srgbClr val="993300"/>
                </a:solidFill>
                <a:latin typeface="Georgia" pitchFamily="18" charset="0"/>
              </a:rPr>
              <a:t>На всякого Егорку есть своя поговорка</a:t>
            </a:r>
          </a:p>
        </p:txBody>
      </p:sp>
    </p:spTree>
  </p:cSld>
  <p:clrMapOvr>
    <a:masterClrMapping/>
  </p:clrMapOvr>
  <p:transition advClick="0" advTm="6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5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5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5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5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45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8" grpId="0"/>
      <p:bldP spid="45060" grpId="0" animBg="1"/>
      <p:bldP spid="45061" grpId="0" animBg="1"/>
      <p:bldP spid="45064" grpId="0" animBg="1"/>
      <p:bldP spid="4506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Заключение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ru-RU" dirty="0"/>
              <a:t>Молчат гробницы, мумии и кости,-</a:t>
            </a:r>
          </a:p>
          <a:p>
            <a:pPr algn="ctr"/>
            <a:r>
              <a:rPr lang="ru-RU" dirty="0"/>
              <a:t>   Лишь слову жизнь дана:</a:t>
            </a:r>
          </a:p>
          <a:p>
            <a:pPr algn="ctr"/>
            <a:r>
              <a:rPr lang="ru-RU" dirty="0"/>
              <a:t>   Из древней тьмы, на мировом погосте,</a:t>
            </a:r>
          </a:p>
          <a:p>
            <a:pPr algn="ctr"/>
            <a:r>
              <a:rPr lang="ru-RU" dirty="0"/>
              <a:t>   Звучат лишь Письмена.</a:t>
            </a:r>
          </a:p>
          <a:p>
            <a:pPr algn="ctr"/>
            <a:r>
              <a:rPr lang="ru-RU" dirty="0"/>
              <a:t>            И нет у нас иного достоянья!</a:t>
            </a:r>
          </a:p>
          <a:p>
            <a:pPr algn="ctr"/>
            <a:r>
              <a:rPr lang="ru-RU" dirty="0"/>
              <a:t>           Умейте же беречь,</a:t>
            </a:r>
          </a:p>
          <a:p>
            <a:pPr algn="ctr"/>
            <a:r>
              <a:rPr lang="ru-RU" dirty="0"/>
              <a:t>           Хоть в меру сил в дни злобы и страданья,</a:t>
            </a:r>
          </a:p>
          <a:p>
            <a:pPr algn="ctr"/>
            <a:r>
              <a:rPr lang="ru-RU" dirty="0"/>
              <a:t>            Наш дар бессмертный – речь.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dirty="0" smtClean="0"/>
          </a:p>
          <a:p>
            <a:pPr algn="ctr"/>
            <a:r>
              <a:rPr lang="ru-RU" sz="6600" dirty="0" smtClean="0"/>
              <a:t>СПАСИБО ЗА ВНИМАНИЕ </a:t>
            </a:r>
            <a:endParaRPr lang="ru-RU" sz="6600" dirty="0"/>
          </a:p>
        </p:txBody>
      </p:sp>
    </p:spTree>
    <p:extLst>
      <p:ext uri="{BB962C8B-B14F-4D97-AF65-F5344CB8AC3E}">
        <p14:creationId xmlns="" xmlns:p14="http://schemas.microsoft.com/office/powerpoint/2010/main" val="2529729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220 лет со дня рождения 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Владимира Ивановича Даля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rgbClr val="C00000"/>
                </a:solidFill>
                <a:cs typeface="Aharoni" pitchFamily="2" charset="-79"/>
              </a:rPr>
              <a:t>Собирал </a:t>
            </a:r>
            <a:endParaRPr lang="ru-RU" dirty="0" smtClean="0">
              <a:solidFill>
                <a:srgbClr val="C00000"/>
              </a:solidFill>
              <a:cs typeface="Aharoni" pitchFamily="2" charset="-79"/>
            </a:endParaRPr>
          </a:p>
          <a:p>
            <a:r>
              <a:rPr lang="ru-RU" dirty="0" smtClean="0">
                <a:solidFill>
                  <a:srgbClr val="C00000"/>
                </a:solidFill>
                <a:cs typeface="Aharoni" pitchFamily="2" charset="-79"/>
              </a:rPr>
              <a:t>человек</a:t>
            </a:r>
            <a:r>
              <a:rPr lang="en-US" dirty="0" smtClean="0">
                <a:solidFill>
                  <a:srgbClr val="C00000"/>
                </a:solidFill>
                <a:cs typeface="Aharoni" pitchFamily="2" charset="-79"/>
              </a:rPr>
              <a:t> </a:t>
            </a:r>
            <a:endParaRPr lang="ru-RU" dirty="0" smtClean="0">
              <a:solidFill>
                <a:srgbClr val="C00000"/>
              </a:solidFill>
              <a:cs typeface="Aharoni" pitchFamily="2" charset="-79"/>
            </a:endParaRPr>
          </a:p>
          <a:p>
            <a:r>
              <a:rPr lang="ru-RU" dirty="0" smtClean="0">
                <a:solidFill>
                  <a:srgbClr val="C00000"/>
                </a:solidFill>
                <a:cs typeface="Aharoni" pitchFamily="2" charset="-79"/>
              </a:rPr>
              <a:t>слова</a:t>
            </a:r>
            <a:endParaRPr lang="ru-RU" dirty="0"/>
          </a:p>
          <a:p>
            <a:endParaRPr lang="ru-RU" dirty="0"/>
          </a:p>
        </p:txBody>
      </p:sp>
      <p:pic>
        <p:nvPicPr>
          <p:cNvPr id="4" name="Picture 2" descr="http://geo-storm.ru/upload/information_system_17/2/1/2/item_2127/information_items_212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50972" y="1628800"/>
            <a:ext cx="5725484" cy="468052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СЕМЬЯ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Владимир Даль                               </a:t>
            </a:r>
          </a:p>
          <a:p>
            <a:r>
              <a:rPr lang="ru-RU" dirty="0" smtClean="0"/>
              <a:t> родился</a:t>
            </a:r>
          </a:p>
          <a:p>
            <a:r>
              <a:rPr lang="ru-RU" dirty="0" smtClean="0"/>
              <a:t> в местечке </a:t>
            </a:r>
          </a:p>
          <a:p>
            <a:r>
              <a:rPr lang="ru-RU" dirty="0" smtClean="0"/>
              <a:t>Луганский </a:t>
            </a:r>
          </a:p>
          <a:p>
            <a:r>
              <a:rPr lang="ru-RU" dirty="0" smtClean="0"/>
              <a:t>завод (ныне Луганск)</a:t>
            </a:r>
          </a:p>
          <a:p>
            <a:r>
              <a:rPr lang="ru-RU" dirty="0" smtClean="0"/>
              <a:t> Екатеринославского</a:t>
            </a:r>
          </a:p>
          <a:p>
            <a:r>
              <a:rPr lang="ru-RU" dirty="0" smtClean="0"/>
              <a:t> наместничества </a:t>
            </a:r>
          </a:p>
          <a:p>
            <a:r>
              <a:rPr lang="ru-RU" dirty="0" smtClean="0"/>
              <a:t>10 (22) ноября 1801 года </a:t>
            </a:r>
          </a:p>
          <a:p>
            <a:r>
              <a:rPr lang="ru-RU" dirty="0" smtClean="0"/>
              <a:t>в семье лекаря </a:t>
            </a:r>
          </a:p>
          <a:p>
            <a:r>
              <a:rPr lang="ru-RU" dirty="0" smtClean="0"/>
              <a:t>горного ведомства </a:t>
            </a:r>
          </a:p>
          <a:p>
            <a:r>
              <a:rPr lang="ru-RU" dirty="0" smtClean="0"/>
              <a:t>Ивана Матвеевича Даля</a:t>
            </a:r>
          </a:p>
          <a:p>
            <a:r>
              <a:rPr lang="ru-RU" dirty="0" smtClean="0"/>
              <a:t> и Марии Христофоровны </a:t>
            </a:r>
          </a:p>
          <a:p>
            <a:r>
              <a:rPr lang="ru-RU" dirty="0" smtClean="0"/>
              <a:t>Даль (урождённая </a:t>
            </a:r>
            <a:r>
              <a:rPr lang="ru-RU" dirty="0" err="1" smtClean="0"/>
              <a:t>Фрейтаг</a:t>
            </a:r>
            <a:r>
              <a:rPr lang="ru-RU" dirty="0" smtClean="0"/>
              <a:t>). </a:t>
            </a:r>
          </a:p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2132856"/>
            <a:ext cx="4493468" cy="396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Морской кадетский корпус в Петербурге</a:t>
            </a:r>
            <a:endParaRPr lang="ru-RU" dirty="0"/>
          </a:p>
        </p:txBody>
      </p:sp>
      <p:pic>
        <p:nvPicPr>
          <p:cNvPr id="4" name="Содержимое 3" descr="http://www.petershop.com/data/i-cat/auth-1741-labelX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714488"/>
            <a:ext cx="3143272" cy="329169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Рисунок 4" descr="http://cs626816.vk.me/v626816763/5d49/H8wv55XtJCQ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1800" y="1916832"/>
            <a:ext cx="5940425" cy="446449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6" name="Rectangle 4"/>
          <p:cNvSpPr>
            <a:spLocks noGrp="1"/>
          </p:cNvSpPr>
          <p:nvPr>
            <p:ph type="title"/>
          </p:nvPr>
        </p:nvSpPr>
        <p:spPr>
          <a:xfrm>
            <a:off x="285720" y="928670"/>
            <a:ext cx="8534430" cy="1195405"/>
          </a:xfrm>
        </p:spPr>
        <p:txBody>
          <a:bodyPr>
            <a:normAutofit fontScale="90000"/>
          </a:bodyPr>
          <a:lstStyle/>
          <a:p>
            <a:pPr indent="269875" algn="just"/>
            <a:r>
              <a:rPr lang="ru-RU" sz="2400" dirty="0" smtClean="0">
                <a:latin typeface="Georgia" pitchFamily="18" charset="0"/>
              </a:rPr>
              <a:t>В  1829 году начинается русско-турецкая война</a:t>
            </a:r>
            <a:r>
              <a:rPr lang="ru-RU" sz="2400" dirty="0" smtClean="0">
                <a:latin typeface="Arial" charset="0"/>
              </a:rPr>
              <a:t>,</a:t>
            </a:r>
            <a:r>
              <a:rPr lang="ru-RU" sz="2400" dirty="0" smtClean="0">
                <a:latin typeface="Georgia" pitchFamily="18" charset="0"/>
              </a:rPr>
              <a:t> и всех  студентов медиков призывают в армию. Даль досрочно защищает диссертацию,  и отправляется  к месту службы. Он  лечит раненых, борется с холерой и чумой и … </a:t>
            </a:r>
            <a:br>
              <a:rPr lang="ru-RU" sz="2400" dirty="0" smtClean="0">
                <a:latin typeface="Georgia" pitchFamily="18" charset="0"/>
              </a:rPr>
            </a:br>
            <a:r>
              <a:rPr lang="ru-RU" sz="2400" dirty="0" smtClean="0">
                <a:latin typeface="Georgia" pitchFamily="18" charset="0"/>
              </a:rPr>
              <a:t>собирает слова.</a:t>
            </a:r>
            <a:r>
              <a:rPr lang="ru-RU" sz="2300" dirty="0" smtClean="0">
                <a:latin typeface="Georgia" pitchFamily="18" charset="0"/>
              </a:rPr>
              <a:t> </a:t>
            </a:r>
          </a:p>
        </p:txBody>
      </p:sp>
      <p:pic>
        <p:nvPicPr>
          <p:cNvPr id="120838" name="Picture 6" descr="_07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323850" y="2786058"/>
            <a:ext cx="3963988" cy="2971805"/>
          </a:xfrm>
        </p:spPr>
      </p:pic>
      <p:sp>
        <p:nvSpPr>
          <p:cNvPr id="120835" name="Rectangle 3"/>
          <p:cNvSpPr>
            <a:spLocks noGrp="1"/>
          </p:cNvSpPr>
          <p:nvPr>
            <p:ph type="body" sz="half" idx="2"/>
          </p:nvPr>
        </p:nvSpPr>
        <p:spPr>
          <a:xfrm>
            <a:off x="4608513" y="2565400"/>
            <a:ext cx="4535487" cy="3705225"/>
          </a:xfrm>
        </p:spPr>
        <p:txBody>
          <a:bodyPr/>
          <a:lstStyle/>
          <a:p>
            <a:pPr algn="just">
              <a:buFont typeface="Arial" charset="0"/>
              <a:buNone/>
            </a:pPr>
            <a:r>
              <a:rPr lang="ru-RU" sz="2400" b="1" dirty="0" smtClean="0">
                <a:latin typeface="Georgia" pitchFamily="18" charset="0"/>
              </a:rPr>
              <a:t>    </a:t>
            </a:r>
            <a:r>
              <a:rPr lang="ru-RU" sz="2400" dirty="0" smtClean="0">
                <a:latin typeface="Georgia" pitchFamily="18" charset="0"/>
              </a:rPr>
              <a:t>«Едва объявляется привал, Даль тотчас исчезает, через несколько минут его можно уже видеть где – </a:t>
            </a:r>
            <a:r>
              <a:rPr lang="ru-RU" sz="2400" dirty="0" err="1" smtClean="0">
                <a:latin typeface="Georgia" pitchFamily="18" charset="0"/>
              </a:rPr>
              <a:t>нибудь</a:t>
            </a:r>
            <a:r>
              <a:rPr lang="ru-RU" sz="2400" dirty="0" smtClean="0">
                <a:latin typeface="Georgia" pitchFamily="18" charset="0"/>
              </a:rPr>
              <a:t> в толпе солдат с неизменной тетрадкой в руке» </a:t>
            </a:r>
          </a:p>
          <a:p>
            <a:pPr algn="just">
              <a:buFont typeface="Arial" charset="0"/>
              <a:buNone/>
            </a:pPr>
            <a:r>
              <a:rPr lang="ru-RU" sz="2400" i="1" dirty="0" smtClean="0">
                <a:latin typeface="Georgia" pitchFamily="18" charset="0"/>
              </a:rPr>
              <a:t>     Доктор </a:t>
            </a:r>
            <a:r>
              <a:rPr lang="ru-RU" sz="2400" i="1" dirty="0" smtClean="0">
                <a:latin typeface="Georgia" pitchFamily="18" charset="0"/>
              </a:rPr>
              <a:t>Де </a:t>
            </a:r>
            <a:r>
              <a:rPr lang="ru-RU" sz="2400" i="1" dirty="0" err="1" smtClean="0">
                <a:latin typeface="Georgia" pitchFamily="18" charset="0"/>
              </a:rPr>
              <a:t>Морни</a:t>
            </a:r>
            <a:endParaRPr lang="ru-RU" sz="2400" i="1" dirty="0" smtClean="0">
              <a:latin typeface="Georgia" pitchFamily="18" charset="0"/>
            </a:endParaRPr>
          </a:p>
          <a:p>
            <a:pPr algn="just">
              <a:buFont typeface="Arial" charset="0"/>
              <a:buNone/>
            </a:pPr>
            <a:r>
              <a:rPr lang="ru-RU" sz="2400" i="1" dirty="0" smtClean="0">
                <a:latin typeface="Georgia" pitchFamily="18" charset="0"/>
              </a:rPr>
              <a:t>     Однополчанин </a:t>
            </a:r>
            <a:r>
              <a:rPr lang="ru-RU" sz="2400" i="1" dirty="0" smtClean="0">
                <a:latin typeface="Georgia" pitchFamily="18" charset="0"/>
              </a:rPr>
              <a:t>Даля</a:t>
            </a:r>
            <a:r>
              <a:rPr lang="ru-RU" sz="2800" i="1" dirty="0" smtClean="0">
                <a:latin typeface="Georgia" pitchFamily="18" charset="0"/>
              </a:rPr>
              <a:t>.</a:t>
            </a:r>
          </a:p>
          <a:p>
            <a:endParaRPr lang="ru-RU" sz="2800" i="1" dirty="0" smtClean="0">
              <a:latin typeface="Georgia" pitchFamily="18" charset="0"/>
            </a:endParaRPr>
          </a:p>
          <a:p>
            <a:endParaRPr lang="ru-RU" sz="2800" dirty="0" smtClean="0"/>
          </a:p>
        </p:txBody>
      </p:sp>
      <p:sp>
        <p:nvSpPr>
          <p:cNvPr id="6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63F9DC-66D6-45C9-AF62-AB2FFFEC3855}" type="slidenum">
              <a:rPr lang="ru-RU"/>
              <a:pPr>
                <a:defRPr/>
              </a:pPr>
              <a:t>5</a:t>
            </a:fld>
            <a:endParaRPr lang="ru-RU"/>
          </a:p>
        </p:txBody>
      </p:sp>
    </p:spTree>
  </p:cSld>
  <p:clrMapOvr>
    <a:masterClrMapping/>
  </p:clrMapOvr>
  <p:transition advClick="0" advTm="4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208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208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208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856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20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256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20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20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20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36" grpId="0"/>
      <p:bldP spid="12083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54E44E-D5D8-4752-BCB7-4D1C73F8ACC7}" type="slidenum">
              <a:rPr lang="ru-RU"/>
              <a:pPr>
                <a:defRPr/>
              </a:pPr>
              <a:t>6</a:t>
            </a:fld>
            <a:endParaRPr lang="ru-RU"/>
          </a:p>
        </p:txBody>
      </p:sp>
      <p:sp>
        <p:nvSpPr>
          <p:cNvPr id="116740" name="Rectangle 4"/>
          <p:cNvSpPr>
            <a:spLocks noGrp="1"/>
          </p:cNvSpPr>
          <p:nvPr>
            <p:ph type="title" sz="quarter"/>
          </p:nvPr>
        </p:nvSpPr>
        <p:spPr>
          <a:xfrm>
            <a:off x="611188" y="404813"/>
            <a:ext cx="8208962" cy="2159000"/>
          </a:xfrm>
        </p:spPr>
        <p:txBody>
          <a:bodyPr/>
          <a:lstStyle/>
          <a:p>
            <a:r>
              <a:rPr lang="ru-RU" sz="1600" dirty="0" smtClean="0">
                <a:latin typeface="Georgia" pitchFamily="18" charset="0"/>
              </a:rPr>
              <a:t>Отслужив семь лет во флоте, </a:t>
            </a:r>
            <a:r>
              <a:rPr lang="en-US" sz="1600" dirty="0" smtClean="0">
                <a:latin typeface="Georgia" pitchFamily="18" charset="0"/>
              </a:rPr>
              <a:t> </a:t>
            </a:r>
            <a:r>
              <a:rPr lang="ru-RU" sz="1600" dirty="0" smtClean="0">
                <a:latin typeface="Georgia" pitchFamily="18" charset="0"/>
              </a:rPr>
              <a:t>Даль выходит  в отставку и уезжает поступать  в город Дерпт  на  медицинский факультет.  Говорят, что у каждого города есть своя особенность. Дерпт город – студент. Время, проведенное  в Дерпте, называл Даль </a:t>
            </a:r>
            <a:r>
              <a:rPr lang="ru-RU" sz="1600" i="1" dirty="0" smtClean="0">
                <a:latin typeface="Georgia" pitchFamily="18" charset="0"/>
              </a:rPr>
              <a:t>«временем восторга и золотым веком».</a:t>
            </a:r>
            <a:r>
              <a:rPr lang="ru-RU" sz="1600" dirty="0" smtClean="0">
                <a:latin typeface="Georgia" pitchFamily="18" charset="0"/>
              </a:rPr>
              <a:t> Он часто бывает в доме профессора хирургии </a:t>
            </a:r>
            <a:r>
              <a:rPr lang="ru-RU" sz="1600" dirty="0" err="1" smtClean="0">
                <a:latin typeface="Georgia" pitchFamily="18" charset="0"/>
              </a:rPr>
              <a:t>Мойера</a:t>
            </a:r>
            <a:r>
              <a:rPr lang="ru-RU" sz="1600" dirty="0" smtClean="0">
                <a:latin typeface="Georgia" pitchFamily="18" charset="0"/>
              </a:rPr>
              <a:t>, куда приходят поэты  Жуковский и  Языков, любимый ученик </a:t>
            </a:r>
            <a:r>
              <a:rPr lang="ru-RU" sz="1600" dirty="0" err="1" smtClean="0">
                <a:latin typeface="Georgia" pitchFamily="18" charset="0"/>
              </a:rPr>
              <a:t>Мойера</a:t>
            </a:r>
            <a:r>
              <a:rPr lang="ru-RU" sz="1600" dirty="0" smtClean="0">
                <a:latin typeface="Georgia" pitchFamily="18" charset="0"/>
              </a:rPr>
              <a:t>  будущий великий хирург Пирогов</a:t>
            </a:r>
            <a:r>
              <a:rPr lang="ru-RU" sz="1600" i="1" dirty="0" smtClean="0">
                <a:latin typeface="Georgia" pitchFamily="18" charset="0"/>
              </a:rPr>
              <a:t>».</a:t>
            </a:r>
            <a:endParaRPr lang="ru-RU" sz="4000" dirty="0" smtClean="0"/>
          </a:p>
        </p:txBody>
      </p:sp>
      <p:grpSp>
        <p:nvGrpSpPr>
          <p:cNvPr id="2" name="Group 124"/>
          <p:cNvGrpSpPr>
            <a:grpSpLocks/>
          </p:cNvGrpSpPr>
          <p:nvPr/>
        </p:nvGrpSpPr>
        <p:grpSpPr bwMode="auto">
          <a:xfrm>
            <a:off x="571472" y="4857760"/>
            <a:ext cx="8281987" cy="825500"/>
            <a:chOff x="385" y="3046"/>
            <a:chExt cx="5217" cy="520"/>
          </a:xfrm>
        </p:grpSpPr>
        <p:sp>
          <p:nvSpPr>
            <p:cNvPr id="9226" name="Text Box 92"/>
            <p:cNvSpPr txBox="1">
              <a:spLocks noChangeArrowheads="1"/>
            </p:cNvSpPr>
            <p:nvPr/>
          </p:nvSpPr>
          <p:spPr bwMode="auto">
            <a:xfrm>
              <a:off x="4513" y="3046"/>
              <a:ext cx="1089" cy="5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1600" b="1" dirty="0">
                  <a:latin typeface="Georgia" pitchFamily="18" charset="0"/>
                </a:rPr>
                <a:t>Языков Николаевич </a:t>
              </a:r>
            </a:p>
            <a:p>
              <a:r>
                <a:rPr lang="ru-RU" sz="1600" b="1" dirty="0">
                  <a:latin typeface="Georgia" pitchFamily="18" charset="0"/>
                </a:rPr>
                <a:t>Михайлович</a:t>
              </a:r>
            </a:p>
          </p:txBody>
        </p:sp>
        <p:grpSp>
          <p:nvGrpSpPr>
            <p:cNvPr id="3" name="Group 118"/>
            <p:cNvGrpSpPr>
              <a:grpSpLocks/>
            </p:cNvGrpSpPr>
            <p:nvPr/>
          </p:nvGrpSpPr>
          <p:grpSpPr bwMode="auto">
            <a:xfrm>
              <a:off x="385" y="3046"/>
              <a:ext cx="3978" cy="520"/>
              <a:chOff x="385" y="3046"/>
              <a:chExt cx="3978" cy="520"/>
            </a:xfrm>
          </p:grpSpPr>
          <p:sp>
            <p:nvSpPr>
              <p:cNvPr id="9228" name="Text Box 79"/>
              <p:cNvSpPr txBox="1">
                <a:spLocks noChangeArrowheads="1"/>
              </p:cNvSpPr>
              <p:nvPr/>
            </p:nvSpPr>
            <p:spPr bwMode="auto">
              <a:xfrm>
                <a:off x="3379" y="3046"/>
                <a:ext cx="984" cy="5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ru-RU" sz="1600" b="1" dirty="0">
                    <a:latin typeface="Georgia" pitchFamily="18" charset="0"/>
                  </a:rPr>
                  <a:t>Василий</a:t>
                </a:r>
              </a:p>
              <a:p>
                <a:r>
                  <a:rPr lang="ru-RU" sz="1600" b="1" dirty="0">
                    <a:latin typeface="Georgia" pitchFamily="18" charset="0"/>
                  </a:rPr>
                  <a:t>Андреевич</a:t>
                </a:r>
              </a:p>
              <a:p>
                <a:r>
                  <a:rPr lang="ru-RU" sz="1600" b="1" dirty="0">
                    <a:latin typeface="Georgia" pitchFamily="18" charset="0"/>
                  </a:rPr>
                  <a:t>Жуковский</a:t>
                </a:r>
              </a:p>
            </p:txBody>
          </p:sp>
          <p:sp>
            <p:nvSpPr>
              <p:cNvPr id="9229" name="Text Box 96"/>
              <p:cNvSpPr txBox="1">
                <a:spLocks noChangeArrowheads="1"/>
              </p:cNvSpPr>
              <p:nvPr/>
            </p:nvSpPr>
            <p:spPr bwMode="auto">
              <a:xfrm>
                <a:off x="2154" y="3046"/>
                <a:ext cx="1043" cy="5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ru-RU" sz="1600" b="1" dirty="0">
                    <a:latin typeface="Georgia" pitchFamily="18" charset="0"/>
                  </a:rPr>
                  <a:t>Николай Михайлович       Пирогов</a:t>
                </a:r>
              </a:p>
            </p:txBody>
          </p:sp>
          <p:sp>
            <p:nvSpPr>
              <p:cNvPr id="9230" name="Text Box 99"/>
              <p:cNvSpPr txBox="1">
                <a:spLocks noChangeArrowheads="1"/>
              </p:cNvSpPr>
              <p:nvPr/>
            </p:nvSpPr>
            <p:spPr bwMode="auto">
              <a:xfrm>
                <a:off x="385" y="3046"/>
                <a:ext cx="1451" cy="5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ru-RU" sz="1600" b="1" dirty="0">
                    <a:latin typeface="Georgia" pitchFamily="18" charset="0"/>
                  </a:rPr>
                  <a:t>Дерпт. </a:t>
                </a:r>
              </a:p>
              <a:p>
                <a:r>
                  <a:rPr lang="ru-RU" sz="1600" b="1" dirty="0">
                    <a:latin typeface="Georgia" pitchFamily="18" charset="0"/>
                  </a:rPr>
                  <a:t>Университетская       библиотека</a:t>
                </a:r>
              </a:p>
            </p:txBody>
          </p:sp>
        </p:grpSp>
      </p:grpSp>
      <p:grpSp>
        <p:nvGrpSpPr>
          <p:cNvPr id="4" name="Group 125"/>
          <p:cNvGrpSpPr>
            <a:grpSpLocks/>
          </p:cNvGrpSpPr>
          <p:nvPr/>
        </p:nvGrpSpPr>
        <p:grpSpPr bwMode="auto">
          <a:xfrm>
            <a:off x="250825" y="2492375"/>
            <a:ext cx="8534400" cy="2089150"/>
            <a:chOff x="158" y="1570"/>
            <a:chExt cx="5376" cy="1316"/>
          </a:xfrm>
        </p:grpSpPr>
        <p:pic>
          <p:nvPicPr>
            <p:cNvPr id="9222" name="Picture 95" descr="Жуковский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379" y="1570"/>
              <a:ext cx="1020" cy="1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223" name="Содержимое 6" descr="Рисунок1.jpg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58" y="1736"/>
              <a:ext cx="1814" cy="1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224" name="Picture 114" descr="Пирогов1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155" y="1571"/>
              <a:ext cx="1020" cy="13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225" name="Picture 115" descr="Языков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4513" y="1570"/>
              <a:ext cx="1021" cy="13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 advClick="0" advTm="37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167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167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167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408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708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4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latin typeface="Georgia" pitchFamily="18" charset="0"/>
              </a:rPr>
              <a:t>Главным делом жизни Даля стало создание </a:t>
            </a:r>
            <a:r>
              <a:rPr lang="ru-RU" sz="2400" i="1" dirty="0" smtClean="0">
                <a:solidFill>
                  <a:srgbClr val="6600FF"/>
                </a:solidFill>
                <a:latin typeface="Georgia" pitchFamily="18" charset="0"/>
              </a:rPr>
              <a:t> </a:t>
            </a:r>
            <a:r>
              <a:rPr lang="en-US" sz="2400" i="1" dirty="0" smtClean="0">
                <a:solidFill>
                  <a:srgbClr val="6600FF"/>
                </a:solidFill>
                <a:latin typeface="Georgia" pitchFamily="18" charset="0"/>
              </a:rPr>
              <a:t/>
            </a:r>
            <a:br>
              <a:rPr lang="en-US" sz="2400" i="1" dirty="0" smtClean="0">
                <a:solidFill>
                  <a:srgbClr val="6600FF"/>
                </a:solidFill>
                <a:latin typeface="Georgia" pitchFamily="18" charset="0"/>
              </a:rPr>
            </a:br>
            <a:r>
              <a:rPr lang="ru-RU" sz="2400" i="1" dirty="0" smtClean="0">
                <a:latin typeface="Georgia" pitchFamily="18" charset="0"/>
              </a:rPr>
              <a:t>«Толкового словаря живого великорусского языка»</a:t>
            </a:r>
            <a:endParaRPr lang="ru-RU" sz="2400" dirty="0"/>
          </a:p>
        </p:txBody>
      </p:sp>
      <p:pic>
        <p:nvPicPr>
          <p:cNvPr id="4" name="Picture 15" descr="300px-Dal_Dictionary_title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642911" y="1428736"/>
            <a:ext cx="3286148" cy="4714908"/>
          </a:xfrm>
        </p:spPr>
      </p:pic>
      <p:sp>
        <p:nvSpPr>
          <p:cNvPr id="5" name="Прямоугольник 4"/>
          <p:cNvSpPr/>
          <p:nvPr/>
        </p:nvSpPr>
        <p:spPr>
          <a:xfrm>
            <a:off x="4071934" y="1571612"/>
            <a:ext cx="478634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 typeface="Arial" charset="0"/>
              <a:buNone/>
            </a:pPr>
            <a:r>
              <a:rPr lang="ru-RU" sz="2400" dirty="0" smtClean="0">
                <a:latin typeface="Georgia" pitchFamily="18" charset="0"/>
              </a:rPr>
              <a:t>47 лет своей жизни посвятил  Даль его  созданию.  Словарь включает более  200 тысяч слов, 80 тысяч из которых ранее в словари не включались.</a:t>
            </a:r>
          </a:p>
          <a:p>
            <a:pPr algn="ctr">
              <a:buFont typeface="Arial" charset="0"/>
              <a:buNone/>
            </a:pPr>
            <a:endParaRPr lang="ru-RU" sz="2400" dirty="0" smtClean="0">
              <a:latin typeface="Georgia" pitchFamily="18" charset="0"/>
            </a:endParaRPr>
          </a:p>
          <a:p>
            <a:pPr algn="ctr">
              <a:buFont typeface="Arial" charset="0"/>
              <a:buNone/>
            </a:pPr>
            <a:r>
              <a:rPr lang="ru-RU" sz="2400" dirty="0" smtClean="0">
                <a:latin typeface="Georgia" pitchFamily="18" charset="0"/>
              </a:rPr>
              <a:t>Если просто записать все слова, собранные Далем в столбик, то понадобится 450 школьных тетрадей.</a:t>
            </a:r>
            <a:endParaRPr lang="ru-RU" sz="2400" dirty="0" smtClean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latin typeface="Georgia" pitchFamily="18" charset="0"/>
              </a:rPr>
              <a:t>1862 – 1866 </a:t>
            </a:r>
            <a:r>
              <a:rPr lang="ru-RU" sz="2400" dirty="0" smtClean="0">
                <a:latin typeface="Georgia" pitchFamily="18" charset="0"/>
              </a:rPr>
              <a:t>Вышел «Толковый словарь живого великорусского языка»</a:t>
            </a:r>
            <a:endParaRPr lang="ru-RU" sz="2400" dirty="0"/>
          </a:p>
        </p:txBody>
      </p:sp>
      <p:pic>
        <p:nvPicPr>
          <p:cNvPr id="4" name="Picture 10" descr="Кошелев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00034" y="1214422"/>
            <a:ext cx="3861578" cy="3714776"/>
          </a:xfrm>
        </p:spPr>
      </p:pic>
      <p:sp>
        <p:nvSpPr>
          <p:cNvPr id="5" name="Прямоугольник 4"/>
          <p:cNvSpPr/>
          <p:nvPr/>
        </p:nvSpPr>
        <p:spPr>
          <a:xfrm>
            <a:off x="4572000" y="1285860"/>
            <a:ext cx="414340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 typeface="Arial" charset="0"/>
              <a:buNone/>
            </a:pPr>
            <a:endParaRPr lang="ru-RU" sz="2400" dirty="0" smtClean="0">
              <a:latin typeface="Georgia" pitchFamily="18" charset="0"/>
            </a:endParaRPr>
          </a:p>
          <a:p>
            <a:pPr algn="just">
              <a:buFont typeface="Arial" charset="0"/>
              <a:buNone/>
            </a:pPr>
            <a:r>
              <a:rPr lang="ru-RU" sz="2400" dirty="0" smtClean="0">
                <a:latin typeface="Georgia" pitchFamily="18" charset="0"/>
              </a:rPr>
              <a:t>Издать словарь Далю помог  публицист А.И.Кошелев, человек высокой культуры да к тому же весьма обеспеченный</a:t>
            </a:r>
            <a:r>
              <a:rPr lang="ru-RU" dirty="0" smtClean="0">
                <a:latin typeface="Arial" charset="0"/>
              </a:rPr>
              <a:t>.</a:t>
            </a:r>
            <a:r>
              <a:rPr lang="ru-RU" dirty="0" smtClean="0">
                <a:latin typeface="Georgia" pitchFamily="18" charset="0"/>
              </a:rPr>
              <a:t> </a:t>
            </a:r>
            <a:endParaRPr lang="ru-RU" dirty="0" smtClean="0">
              <a:latin typeface="Georgia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71473" y="5441406"/>
            <a:ext cx="378621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Georgia" pitchFamily="18" charset="0"/>
              </a:rPr>
              <a:t>Кошелев Александр  Иванович</a:t>
            </a:r>
            <a:endParaRPr lang="ru-RU" sz="2000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9" name="Rectangle 7"/>
          <p:cNvSpPr>
            <a:spLocks noGrp="1"/>
          </p:cNvSpPr>
          <p:nvPr>
            <p:ph type="title"/>
          </p:nvPr>
        </p:nvSpPr>
        <p:spPr>
          <a:xfrm>
            <a:off x="395288" y="414338"/>
            <a:ext cx="8229600" cy="1143000"/>
          </a:xfrm>
        </p:spPr>
        <p:txBody>
          <a:bodyPr/>
          <a:lstStyle/>
          <a:p>
            <a:r>
              <a:rPr lang="ru-RU" dirty="0" smtClean="0">
                <a:latin typeface="Georgia" pitchFamily="18" charset="0"/>
              </a:rPr>
              <a:t>Словарь Даля:</a:t>
            </a:r>
          </a:p>
        </p:txBody>
      </p:sp>
      <p:pic>
        <p:nvPicPr>
          <p:cNvPr id="197642" name="Picture 10" descr="27734-0-222_1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179388" y="1557338"/>
            <a:ext cx="2052637" cy="3117850"/>
          </a:xfrm>
        </p:spPr>
      </p:pic>
      <p:sp>
        <p:nvSpPr>
          <p:cNvPr id="197641" name="Rectangle 9"/>
          <p:cNvSpPr>
            <a:spLocks noGrp="1"/>
          </p:cNvSpPr>
          <p:nvPr>
            <p:ph type="body" sz="half" idx="2"/>
          </p:nvPr>
        </p:nvSpPr>
        <p:spPr>
          <a:xfrm>
            <a:off x="2411413" y="1484313"/>
            <a:ext cx="6732587" cy="4752975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2000" dirty="0" smtClean="0">
                <a:latin typeface="Georgia" pitchFamily="18" charset="0"/>
              </a:rPr>
              <a:t>Подскажет  объяснение, толкование слов</a:t>
            </a:r>
            <a:r>
              <a:rPr lang="ru-RU" sz="2000" dirty="0" smtClean="0">
                <a:latin typeface="Arial" charset="0"/>
              </a:rPr>
              <a:t>.</a:t>
            </a:r>
          </a:p>
          <a:p>
            <a:pPr lvl="1">
              <a:lnSpc>
                <a:spcPct val="90000"/>
              </a:lnSpc>
            </a:pPr>
            <a:endParaRPr lang="ru-RU" sz="600" dirty="0" smtClean="0">
              <a:latin typeface="Georgia" pitchFamily="18" charset="0"/>
            </a:endParaRP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2000" dirty="0" smtClean="0">
                <a:latin typeface="Georgia" pitchFamily="18" charset="0"/>
              </a:rPr>
              <a:t>Поможет узнать значение устаревших слов</a:t>
            </a:r>
            <a:r>
              <a:rPr lang="ru-RU" sz="2000" dirty="0" smtClean="0">
                <a:latin typeface="Arial" charset="0"/>
              </a:rPr>
              <a:t>.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endParaRPr lang="ru-RU" sz="600" dirty="0" smtClean="0">
              <a:latin typeface="Georgia" pitchFamily="18" charset="0"/>
            </a:endParaRP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2000" dirty="0" smtClean="0">
                <a:latin typeface="Georgia" pitchFamily="18" charset="0"/>
              </a:rPr>
              <a:t>Познакомит с особенностями произношения в разных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2000" dirty="0" smtClean="0">
                <a:latin typeface="Arial" charset="0"/>
              </a:rPr>
              <a:t>о</a:t>
            </a:r>
            <a:r>
              <a:rPr lang="ru-RU" sz="2000" dirty="0" smtClean="0">
                <a:latin typeface="Georgia" pitchFamily="18" charset="0"/>
              </a:rPr>
              <a:t>бластях</a:t>
            </a:r>
            <a:r>
              <a:rPr lang="ru-RU" sz="2000" dirty="0" smtClean="0">
                <a:latin typeface="Arial" charset="0"/>
              </a:rPr>
              <a:t>.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endParaRPr lang="ru-RU" sz="600" dirty="0" smtClean="0">
              <a:latin typeface="Georgia" pitchFamily="18" charset="0"/>
            </a:endParaRP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2000" dirty="0" smtClean="0">
                <a:latin typeface="Georgia" pitchFamily="18" charset="0"/>
              </a:rPr>
              <a:t>Расскажет о «тарабарском» языке</a:t>
            </a:r>
            <a:r>
              <a:rPr lang="ru-RU" sz="2000" dirty="0" smtClean="0">
                <a:latin typeface="Arial" charset="0"/>
              </a:rPr>
              <a:t>.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endParaRPr lang="ru-RU" sz="600" dirty="0" smtClean="0">
              <a:latin typeface="Georgia" pitchFamily="18" charset="0"/>
            </a:endParaRP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2000" dirty="0" smtClean="0">
                <a:latin typeface="Georgia" pitchFamily="18" charset="0"/>
              </a:rPr>
              <a:t>Откроет новые, порой удивительные значения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2000" dirty="0" smtClean="0">
                <a:latin typeface="Georgia" pitchFamily="18" charset="0"/>
              </a:rPr>
              <a:t>привычных слов</a:t>
            </a:r>
            <a:r>
              <a:rPr lang="ru-RU" sz="2000" dirty="0" smtClean="0">
                <a:latin typeface="Arial" charset="0"/>
              </a:rPr>
              <a:t>.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endParaRPr lang="ru-RU" sz="400" dirty="0" smtClean="0">
              <a:latin typeface="Georgia" pitchFamily="18" charset="0"/>
            </a:endParaRP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2000" dirty="0" smtClean="0">
                <a:latin typeface="Georgia" pitchFamily="18" charset="0"/>
              </a:rPr>
              <a:t>Послужит, как своеобразная энциклопедия народной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2000" dirty="0" smtClean="0">
                <a:latin typeface="Arial" charset="0"/>
              </a:rPr>
              <a:t>ж</a:t>
            </a:r>
            <a:r>
              <a:rPr lang="ru-RU" sz="2000" dirty="0" smtClean="0">
                <a:latin typeface="Georgia" pitchFamily="18" charset="0"/>
              </a:rPr>
              <a:t>изни</a:t>
            </a:r>
            <a:r>
              <a:rPr lang="ru-RU" sz="2000" dirty="0" smtClean="0">
                <a:latin typeface="Arial" charset="0"/>
              </a:rPr>
              <a:t>,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1800" dirty="0" smtClean="0">
                <a:latin typeface="Georgia" pitchFamily="18" charset="0"/>
              </a:rPr>
              <a:t>из которой можно узнать о жизни и быте народа</a:t>
            </a:r>
            <a:r>
              <a:rPr lang="ru-RU" sz="1800" dirty="0" smtClean="0">
                <a:latin typeface="Arial" charset="0"/>
              </a:rPr>
              <a:t>.</a:t>
            </a:r>
          </a:p>
          <a:p>
            <a:pPr>
              <a:lnSpc>
                <a:spcPct val="90000"/>
              </a:lnSpc>
            </a:pPr>
            <a:endParaRPr lang="ru-RU" sz="800" dirty="0" smtClean="0">
              <a:latin typeface="Georgia" pitchFamily="18" charset="0"/>
            </a:endParaRP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2000" dirty="0" smtClean="0">
                <a:latin typeface="Georgia" pitchFamily="18" charset="0"/>
              </a:rPr>
              <a:t>Подарит богатейшее собрание пословиц.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endParaRPr lang="ru-RU" sz="800" dirty="0" smtClean="0">
              <a:latin typeface="Georgia" pitchFamily="18" charset="0"/>
            </a:endParaRP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2000" dirty="0" smtClean="0">
                <a:latin typeface="Georgia" pitchFamily="18" charset="0"/>
              </a:rPr>
              <a:t>Хранилище народной мудрости</a:t>
            </a:r>
            <a:r>
              <a:rPr lang="ru-RU" sz="2000" dirty="0" smtClean="0">
                <a:latin typeface="Arial" charset="0"/>
              </a:rPr>
              <a:t>.</a:t>
            </a:r>
          </a:p>
        </p:txBody>
      </p:sp>
      <p:sp>
        <p:nvSpPr>
          <p:cNvPr id="6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4EABA8-8E14-428F-AAA0-1591E7D212B8}" type="slidenum">
              <a:rPr lang="ru-RU"/>
              <a:pPr>
                <a:defRPr/>
              </a:pPr>
              <a:t>9</a:t>
            </a:fld>
            <a:endParaRPr lang="ru-RU"/>
          </a:p>
        </p:txBody>
      </p:sp>
    </p:spTree>
  </p:cSld>
  <p:clrMapOvr>
    <a:masterClrMapping/>
  </p:clrMapOvr>
  <p:transition advClick="0" advTm="34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97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97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7" presetClass="entr" presetSubtype="0" fill="hold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1976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1976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1976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7" presetClass="entr" presetSubtype="0" fill="hold" nodeType="afterEffect">
                                  <p:stCondLst>
                                    <p:cond delay="15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1976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1976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1976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980"/>
                            </p:stCondLst>
                            <p:childTnLst>
                              <p:par>
                                <p:cTn id="23" presetID="27" presetClass="entr" presetSubtype="0" fill="hold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1976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1976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1976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740"/>
                            </p:stCondLst>
                            <p:childTnLst>
                              <p:par>
                                <p:cTn id="29" presetID="27" presetClass="entr" presetSubtype="0" fill="hold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1976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1976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1976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9140"/>
                            </p:stCondLst>
                            <p:childTnLst>
                              <p:par>
                                <p:cTn id="35" presetID="27" presetClass="entr" presetSubtype="0" fill="hold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4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" dur="80"/>
                                        <p:tgtEl>
                                          <p:spTgt spid="19764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" dur="80"/>
                                        <p:tgtEl>
                                          <p:spTgt spid="19764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80"/>
                                        <p:tgtEl>
                                          <p:spTgt spid="19764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1340"/>
                            </p:stCondLst>
                            <p:childTnLst>
                              <p:par>
                                <p:cTn id="41" presetID="27" presetClass="entr" presetSubtype="0" fill="hold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4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3" dur="80"/>
                                        <p:tgtEl>
                                          <p:spTgt spid="19764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4" dur="80"/>
                                        <p:tgtEl>
                                          <p:spTgt spid="19764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80"/>
                                        <p:tgtEl>
                                          <p:spTgt spid="19764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3900"/>
                            </p:stCondLst>
                            <p:childTnLst>
                              <p:par>
                                <p:cTn id="47" presetID="27" presetClass="entr" presetSubtype="0" fill="hold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4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19764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19764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19764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5500"/>
                            </p:stCondLst>
                            <p:childTnLst>
                              <p:par>
                                <p:cTn id="53" presetID="27" presetClass="entr" presetSubtype="0" fill="hold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4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5" dur="80"/>
                                        <p:tgtEl>
                                          <p:spTgt spid="19764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6" dur="80"/>
                                        <p:tgtEl>
                                          <p:spTgt spid="19764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80"/>
                                        <p:tgtEl>
                                          <p:spTgt spid="19764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8300"/>
                            </p:stCondLst>
                            <p:childTnLst>
                              <p:par>
                                <p:cTn id="59" presetID="27" presetClass="entr" presetSubtype="0" fill="hold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4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1" dur="80"/>
                                        <p:tgtEl>
                                          <p:spTgt spid="19764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2" dur="80"/>
                                        <p:tgtEl>
                                          <p:spTgt spid="19764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80"/>
                                        <p:tgtEl>
                                          <p:spTgt spid="19764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1100"/>
                            </p:stCondLst>
                            <p:childTnLst>
                              <p:par>
                                <p:cTn id="65" presetID="27" presetClass="entr" presetSubtype="0" fill="hold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4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7" dur="80"/>
                                        <p:tgtEl>
                                          <p:spTgt spid="19764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8" dur="80"/>
                                        <p:tgtEl>
                                          <p:spTgt spid="19764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80"/>
                                        <p:tgtEl>
                                          <p:spTgt spid="19764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3500"/>
                            </p:stCondLst>
                            <p:childTnLst>
                              <p:par>
                                <p:cTn id="71" presetID="27" presetClass="entr" presetSubtype="0" fill="hold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4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3" dur="80"/>
                                        <p:tgtEl>
                                          <p:spTgt spid="19764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4" dur="80"/>
                                        <p:tgtEl>
                                          <p:spTgt spid="19764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" dur="80"/>
                                        <p:tgtEl>
                                          <p:spTgt spid="19764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7639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100</TotalTime>
  <Words>796</Words>
  <Application>Microsoft Office PowerPoint</Application>
  <PresentationFormat>Экран (4:3)</PresentationFormat>
  <Paragraphs>109</Paragraphs>
  <Slides>15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Метро</vt:lpstr>
      <vt:lpstr>ВЛАДИМИР ИВАНОВИЧ ДАЛЬ – ценитель живого русского слова</vt:lpstr>
      <vt:lpstr>220 лет со дня рождения  Владимира Ивановича Даля</vt:lpstr>
      <vt:lpstr>СЕМЬЯ </vt:lpstr>
      <vt:lpstr>Морской кадетский корпус в Петербурге</vt:lpstr>
      <vt:lpstr>В  1829 году начинается русско-турецкая война, и всех  студентов медиков призывают в армию. Даль досрочно защищает диссертацию,  и отправляется  к месту службы. Он  лечит раненых, борется с холерой и чумой и …  собирает слова. </vt:lpstr>
      <vt:lpstr>Отслужив семь лет во флоте,  Даль выходит  в отставку и уезжает поступать  в город Дерпт  на  медицинский факультет.  Говорят, что у каждого города есть своя особенность. Дерпт город – студент. Время, проведенное  в Дерпте, называл Даль «временем восторга и золотым веком». Он часто бывает в доме профессора хирургии Мойера, куда приходят поэты  Жуковский и  Языков, любимый ученик Мойера  будущий великий хирург Пирогов».</vt:lpstr>
      <vt:lpstr>Главным делом жизни Даля стало создание   «Толкового словаря живого великорусского языка»</vt:lpstr>
      <vt:lpstr>1862 – 1866 Вышел «Толковый словарь живого великорусского языка»</vt:lpstr>
      <vt:lpstr>Словарь Даля:</vt:lpstr>
      <vt:lpstr>Слайд 10</vt:lpstr>
      <vt:lpstr>Слайд 11</vt:lpstr>
      <vt:lpstr>Первая книга сказок, изданная Далем в 1832 году в Петербурге:</vt:lpstr>
      <vt:lpstr>Пословица – поговорка</vt:lpstr>
      <vt:lpstr>Заключение</vt:lpstr>
      <vt:lpstr>Слайд 15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ES</dc:creator>
  <cp:lastModifiedBy>ES</cp:lastModifiedBy>
  <cp:revision>11</cp:revision>
  <dcterms:created xsi:type="dcterms:W3CDTF">2021-10-04T09:15:01Z</dcterms:created>
  <dcterms:modified xsi:type="dcterms:W3CDTF">2021-10-04T10:55:54Z</dcterms:modified>
</cp:coreProperties>
</file>